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9" d="100"/>
          <a:sy n="99" d="100"/>
        </p:scale>
        <p:origin x="312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o&#353;i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</a:t>
            </a:r>
            <a:r>
              <a:rPr lang="en-US" baseline="0"/>
              <a:t> of models </a:t>
            </a:r>
            <a:endParaRPr lang="sk-SK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k-S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Hárok1!$B$4:$B$7</c:f>
              <c:strCache>
                <c:ptCount val="4"/>
                <c:pt idx="0">
                  <c:v>LR 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Hárok1!$C$4:$C$7</c:f>
              <c:numCache>
                <c:formatCode>0.00%</c:formatCode>
                <c:ptCount val="4"/>
                <c:pt idx="0">
                  <c:v>0.83299999999999996</c:v>
                </c:pt>
                <c:pt idx="1">
                  <c:v>0.83299999999999996</c:v>
                </c:pt>
                <c:pt idx="2">
                  <c:v>0.66600000000000004</c:v>
                </c:pt>
                <c:pt idx="3">
                  <c:v>0.83299999999999996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D9-4C83-99D5-DD35EF88D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9219680"/>
        <c:axId val="459212792"/>
      </c:barChart>
      <c:catAx>
        <c:axId val="45921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459212792"/>
        <c:crosses val="autoZero"/>
        <c:auto val="1"/>
        <c:lblAlgn val="ctr"/>
        <c:lblOffset val="100"/>
        <c:noMultiLvlLbl val="0"/>
      </c:catAx>
      <c:valAx>
        <c:axId val="459212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45921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k-S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2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3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tomasa22/Coursera_IBM_Capstone/blob/main/jupyter-labs-webscrap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a22/Coursera_IBM_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a22/Coursera_IBM_Capstone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masa22/Coursera_IBM_Capstone/blob/main/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a22/Coursera_IBM_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a22/Coursera_IBM_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a22/Coursera_IBM_Capstone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tomasa22/Coursera_IBM_Capstone/blob/main/jupyter-labs-spacex-data-collection-api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Tomas Kondela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18.06.2024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obtained from: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en.wikipedia.org/w/index.php?title=List_of_Falcon_9_and_Falcon_Heavy_launches&amp;oldid=1027686922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github.com/tomasa22/Coursera_IBM_Capstone/blob/main/jupyter-labs-webscraping.ipynb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0671D-C269-B8B1-EFF7-374EBBE05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952" y="1786413"/>
            <a:ext cx="2743200" cy="38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/>
              <a:t>Calculated </a:t>
            </a:r>
            <a:r>
              <a:rPr lang="en-US" sz="2000" dirty="0"/>
              <a:t>the number of launches on each </a:t>
            </a:r>
            <a:r>
              <a:rPr lang="en-US" sz="2000" dirty="0" smtClean="0"/>
              <a:t>site</a:t>
            </a:r>
          </a:p>
          <a:p>
            <a:r>
              <a:rPr lang="en-US" sz="2000" dirty="0" smtClean="0"/>
              <a:t>Calculated </a:t>
            </a:r>
            <a:r>
              <a:rPr lang="en-US" sz="2000" dirty="0"/>
              <a:t>the number and occurrence of each orbit</a:t>
            </a:r>
          </a:p>
          <a:p>
            <a:r>
              <a:rPr lang="en-US" sz="2000" dirty="0" smtClean="0"/>
              <a:t>Calculated </a:t>
            </a:r>
            <a:r>
              <a:rPr lang="en-US" sz="2000" dirty="0"/>
              <a:t>the number and </a:t>
            </a:r>
            <a:r>
              <a:rPr lang="en-US" sz="2000" dirty="0" err="1"/>
              <a:t>occurence</a:t>
            </a:r>
            <a:r>
              <a:rPr lang="en-US" sz="2000" dirty="0"/>
              <a:t> of mission outcome of the orbits</a:t>
            </a:r>
          </a:p>
          <a:p>
            <a:r>
              <a:rPr lang="en-US" sz="2000" dirty="0" smtClean="0"/>
              <a:t>Created </a:t>
            </a:r>
            <a:r>
              <a:rPr lang="en-US" sz="2000" dirty="0"/>
              <a:t>a landing outcome </a:t>
            </a:r>
            <a:r>
              <a:rPr lang="en-US" sz="2000" dirty="0" smtClean="0"/>
              <a:t>label </a:t>
            </a:r>
            <a:endParaRPr lang="en-US" sz="2000" dirty="0"/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GutHuB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github.com/tomasa22/Coursera_IBM_Capstone/blob/main/labs-jupyter-spacex-Data%20wrangling.ipynb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0A27E2-B477-A338-07B1-70AC021B4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219" y="3499094"/>
            <a:ext cx="5225423" cy="10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 graphs were created to better understand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Flight Number and 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Payload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success rate of each orbit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Payload and Orbit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github.com/tomasa22/Coursera_IBM_Capstone/blob/main/edadataviz.ipynb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1440"/>
            <a:ext cx="10761590" cy="529336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/>
              <a:t>N</a:t>
            </a:r>
            <a:r>
              <a:rPr lang="en-US" sz="1200" b="1" dirty="0" smtClean="0"/>
              <a:t>ames </a:t>
            </a:r>
            <a:r>
              <a:rPr lang="en-US" sz="1200" b="1" dirty="0"/>
              <a:t>of the unique launch sites in the space </a:t>
            </a:r>
            <a:r>
              <a:rPr lang="en-US" sz="1200" b="1" dirty="0" smtClean="0"/>
              <a:t>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 smtClean="0"/>
              <a:t>5 </a:t>
            </a:r>
            <a:r>
              <a:rPr lang="en-US" sz="1200" b="1" dirty="0"/>
              <a:t>records where launch sites begin with the string </a:t>
            </a:r>
            <a:r>
              <a:rPr lang="en-US" sz="1200" b="1" dirty="0" smtClean="0"/>
              <a:t>'CCA‘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/>
              <a:t>T</a:t>
            </a:r>
            <a:r>
              <a:rPr lang="en-US" sz="1200" b="1" dirty="0" smtClean="0"/>
              <a:t>he </a:t>
            </a:r>
            <a:r>
              <a:rPr lang="en-US" sz="1200" b="1" dirty="0"/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 smtClean="0"/>
              <a:t>Average </a:t>
            </a:r>
            <a:r>
              <a:rPr lang="en-US" sz="1200" b="1" dirty="0"/>
              <a:t>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 smtClean="0"/>
              <a:t>The </a:t>
            </a:r>
            <a:r>
              <a:rPr lang="en-US" sz="1200" b="1" dirty="0"/>
              <a:t>date when the first </a:t>
            </a:r>
            <a:r>
              <a:rPr lang="en-US" sz="1200" b="1" dirty="0" err="1"/>
              <a:t>succesful</a:t>
            </a:r>
            <a:r>
              <a:rPr lang="en-US" sz="1200" b="1" dirty="0"/>
              <a:t> landing outcome in ground pad was </a:t>
            </a:r>
            <a:r>
              <a:rPr lang="en-US" sz="1200" b="1" dirty="0" err="1"/>
              <a:t>acheived</a:t>
            </a:r>
            <a:r>
              <a:rPr lang="en-US" sz="1200" b="1" dirty="0"/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/>
              <a:t>T</a:t>
            </a:r>
            <a:r>
              <a:rPr lang="en-US" sz="1200" b="1" dirty="0" smtClean="0"/>
              <a:t>he </a:t>
            </a:r>
            <a:r>
              <a:rPr lang="en-US" sz="1200" b="1" dirty="0"/>
              <a:t>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/>
              <a:t>T</a:t>
            </a:r>
            <a:r>
              <a:rPr lang="en-US" sz="1200" b="1" dirty="0" smtClean="0"/>
              <a:t>he </a:t>
            </a:r>
            <a:r>
              <a:rPr lang="en-US" sz="1200" b="1" dirty="0"/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/>
              <a:t>T</a:t>
            </a:r>
            <a:r>
              <a:rPr lang="en-US" sz="1200" b="1" dirty="0" smtClean="0"/>
              <a:t>he </a:t>
            </a:r>
            <a:r>
              <a:rPr lang="en-US" sz="1200" b="1" dirty="0"/>
              <a:t>names of the </a:t>
            </a:r>
            <a:r>
              <a:rPr lang="en-US" sz="1200" b="1" dirty="0" err="1"/>
              <a:t>booster_versions</a:t>
            </a:r>
            <a:r>
              <a:rPr lang="en-US" sz="1200" b="1" dirty="0"/>
              <a:t> which have carried the maximum payload </a:t>
            </a:r>
            <a:r>
              <a:rPr lang="en-US" sz="1200" b="1" dirty="0" smtClean="0"/>
              <a:t>mass</a:t>
            </a:r>
            <a:endParaRPr lang="en-US" sz="1200" b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/>
              <a:t>T</a:t>
            </a:r>
            <a:r>
              <a:rPr lang="en-US" sz="1200" b="1" dirty="0" smtClean="0"/>
              <a:t>he </a:t>
            </a:r>
            <a:r>
              <a:rPr lang="en-US" sz="1200" b="1" dirty="0"/>
              <a:t>records which will display the month names, failure </a:t>
            </a:r>
            <a:r>
              <a:rPr lang="en-US" sz="1200" b="1" dirty="0" err="1"/>
              <a:t>landing_outcomes</a:t>
            </a:r>
            <a:r>
              <a:rPr lang="en-US" sz="1200" b="1" dirty="0"/>
              <a:t> in drone ship ,booster versions, </a:t>
            </a:r>
            <a:r>
              <a:rPr lang="en-US" sz="1200" b="1" dirty="0" err="1"/>
              <a:t>launch_site</a:t>
            </a:r>
            <a:r>
              <a:rPr lang="en-US" sz="1200" b="1" dirty="0"/>
              <a:t> for the months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/>
              <a:t>Rank the count of landing outcomes (such as Failure (drone ship) or Success (ground pad)) between the date 2010-06-04 and 2017-03-20, in descending order</a:t>
            </a:r>
            <a:r>
              <a:rPr lang="en-US" sz="1200" b="1" dirty="0" smtClean="0"/>
              <a:t>.</a:t>
            </a:r>
            <a:endParaRPr lang="en-US" sz="1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 smtClean="0"/>
              <a:t>Link </a:t>
            </a:r>
            <a:r>
              <a:rPr lang="en-US" dirty="0"/>
              <a:t>to GitHub: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github.com/tomasa22/Coursera_IBM_Capstone/blob/main/jupyter-labs-eda-sql-coursera_sqllite.ipynb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400" dirty="0"/>
              <a:t>Markers, circles, lines and marker clusters were used with Folium Maps </a:t>
            </a:r>
          </a:p>
          <a:p>
            <a:r>
              <a:rPr lang="en-GB" sz="2400" dirty="0"/>
              <a:t>Markers indicate points like launch sites; </a:t>
            </a:r>
          </a:p>
          <a:p>
            <a:r>
              <a:rPr lang="en-GB" sz="2400" dirty="0"/>
              <a:t>Circles indicate highlighted areas around specific coordinates, like NASA Johnson Space </a:t>
            </a:r>
            <a:r>
              <a:rPr lang="en-GB" sz="2400" dirty="0" err="1"/>
              <a:t>Center</a:t>
            </a:r>
            <a:r>
              <a:rPr lang="en-GB" sz="2400" dirty="0"/>
              <a:t>; </a:t>
            </a:r>
          </a:p>
          <a:p>
            <a:r>
              <a:rPr lang="en-GB" sz="2400" dirty="0"/>
              <a:t>Marker clusters indicates groups of events in each coordinate, like launches in a launch site; and </a:t>
            </a:r>
          </a:p>
          <a:p>
            <a:r>
              <a:rPr lang="en-GB" sz="2400" dirty="0"/>
              <a:t>Lines are used to indicate distances between two coordinates.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github.com/tomasa22/Coursera_IBM_Capstone/blob/main/lab_jupyter_launch_site_location.ipynb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visualizing launch success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Range Slider to Select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with the x axis to be the payload and the y axis to be the launch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github.com/tomasa22/Coursera_IBM_Capstone/blob/main/spacex_dash_app.py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56295" cy="46015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LR, SVM, Decision Tree and KNN object were created and fit with provided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find best parameters.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of models were evaluated: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github.com/tomasa22/Coursera_IBM_Capstone/blob/main/SpaceX_Machine%20Learning%20Prediction_Part_5.ipynb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55" y="2867186"/>
            <a:ext cx="4832085" cy="23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72339"/>
            <a:ext cx="10821350" cy="473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of launches for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increased with number of years of experience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accuracy model are LR, SVM and KNN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83.3% accuracy for all 3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 are results so similar 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 launch sites is KSC LC-39A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AutoShape 2" descr="data:image/png;base64,iVBORw0KGgoAAAANSUhEUgAABCYAAAH3CAYAAABn8V4SAAAAOXRFWHRTb2Z0d2FyZQBNYXRwbG90bGliIHZlcnNpb24zLjguMCwgaHR0cHM6Ly9tYXRwbG90bGliLm9yZy81sbWrAAAACXBIWXMAAA9hAAAPYQGoP6dpAACAG0lEQVR4nO3dd1yV5f/H8fcBBEQZKihucO+RI3fuVWpqapapbUszrV9DKzXL6psNK9OycFWWWm7LNFfuCe69N05QUBE4vz/uOIocEORwbsbr+XjwCK77Pvf9QU94eJ/r+lwWq9VqFQAAAAAAgAlczC4AAAAAAADkXAQTAAAAAADANAQTAAAAAADANAQTAAAAAADANAQTAAAAAADANAQTAAAAAADANAQTAAAAAADANAQTyDBWq1WRkZGyWq1mlwIAAAAAyKQIJpBhrl69Kl9fX129etXsUgAAAAAAmRT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I2b2QUAAAAAyKQuHJBOh0p+JaUSD5pdDYBsimACQOZw9ZwUcUIqUEbK7Zfmhx8+f00hq49o79mrCvbPo6cbBqlyEV/H1wkAQE4QHyfNeVna/tvtsaK1pSdmSHkKmFcXYE/0JWnV59K+PyU3T6lqN6nBK5JrLrMrQypZrFar1ewikD1FRkbK19dXERER8vHxMbscZFaxN6X5g6QdM6T4WCmXl1S/v9T83VRfYu/ZSHUbv05Xb8baxtzdXDT1mbqqV4oXT0COEB8n7V8knd8nFawolW0tubiaXRWQda3/Tlr0VtLxKl2lxyam7VpXTkjH10l5/KXgppKL41eTL9p5Rt+tPKxjF6NUqYiPXmleNvFrgPh4aecf0u45xteVOxvfi8Xi8FrgZLE3pR+aS+d2Jh6v3FnqNtmUkpB2BBPIMAQTSJW/35HWjU063vEb6YHeqbrESz9v0V87zyYZr10yn35/qUF6K3S8fYuk9d8aL9SK1ZYav278IgXg/kRdlKZ2ks7tuD1WuLr01BzJK79pZQFZ2oSmxhKOu7nkkoackHLlTt11/hkhrflassYZX+cvLT05UypQ2lGVam7YKb36W1iiMTcXi6Y9X091g//7GTD7JWnbtMQPrPGk9Og4h9UBk2yfIc163v6xl9fzGiuLoPklkEltOnpJ0zcdV9iJK2aXknHi46WtU+0f2zI51ZfZdPSy/Uscv6xMl72G/Sr92kM68q90+Yi0Y6b0YyspfK/ZlQFZ19L3E4cSknRmm7R8lDn1INO6djNWe85EKvLGLbNLyfxib9ofj79lzFBKjb1/Squ/vB1KSNKlQ9KsF9Jf3x2+WnogyVhsvFXjVhw0vjgdmjSUkKSwX6TTYQ6tBSY4sy2FY9udVwfShR4TQCYTcf2WnpuyKdEv2w+VC9D3T9WSZ65sNi05Lka6GWn/WNSFVF8m0NdDF64lfQFVyNtTlsw0RTM+Xlr+UdLxmKvSmq+kzuOdXxOQHeyea3981xzp4c+dWgoyJ6vVqi+W7FfI6iOKjomTZy4X9XqwpIa2rygXl0z070RqWa3SgSXSvoW319MXq+3Ye5RvJ4XvTjoe3ETyyJu6a2yfbn/81Gbp4iGHzJq4FRevw+ej7B7bd/aq8cnR1clf4OgqqUiNdNeRrV05Ybxmc+AsF4fKX+r+jiFTYcYEcpTjF6M1f9tpbTl2yexSkvXpor1JZgCs3H9e3yxL+m5AlpfLUyqeTIfvUk1TfZk+9YPsjvduUNL2udVq1e9bTurJH9ery7g1+nb5QUXd0ZPCKa5fkiKO2z92JsyppQDZSnIBpMWklzmHV0rLPjTW6EddNKcGJPLT+mP6ZtlBRccY79zfuBWvH1cf0fiVh0yu7D7NHSBN62bMLtzwnfRjC2O5hCM1fNVYEnWnPAFSu09Tf43kZl1IUuyN+6vrLrlcXVQ8v/1lJaUC8hif5AlI/gJ5CjqkDoc7uUVa8T/j58i18/bPib0pXT1rvPGRES4dkSa2k8ZUkb55QPr2Qen4hoy5V3pU7SZ5F046XryeVLyO8+vBfaHHBDJMZuoxYbVa9c6cnfp143ElPOOrF/dTSJ/a8s/rkaZr3bgVp52nIpQvj7tKB6TyHYM0qDr870RNHBMUy5dbq99q7vD7me74BumnztKtO97t8C4sPbtY8iuR6stM+PeQxq84pMvRt5TXw019GpTU663K294JGz53p6asO5boMTVL+GnGi/WVy9VJv7zE3ZI+Kytdt7P0pHx7qeevzqkDyG4WDJY222nGV/dFqb3xS5TVatXcsNOat+20bsXFq03lQPWoU9yx///Hx0kz+0p75t0ec/eWnpguBTV03H1kLEmYG3ZKRy9EqWJhH7WvWticWXUnNkpLR0rH1kregVKd56SGgzKkuWF6tPpipQ6EX0syXsTXU2uHtDChonQ4ukaa3D7puEsu6bXdUt7bv2ifvnJdRy5EqXRAXgX6eqb9XnG3jBlJCduFVuuetp2ztkyR5g9MOp4vWBoY6rDGk79uPK4hsxIv53KxSJOfrqsm5QKkmChpTDUp+q7ZmHkCpFe3S+5eDqnDYea/mnhJq1tuqcfPUtmWxtfxcdKyD6RNIcbMU59iUrOhUs0nHVdDfLz0bV3p4l1vjHn4SAPDMt/OLBcOSn8PlQ4ukVzdpSqPSW0+lHLnM7sypBLBBDJMZgom7P2DJUltKwfqu6dqpfo60zcd10d/7lXEdWNtat3g/Brbs6YK+tzHP/bJKP/uX7oZmzT5LuTjoQ1DWzrsPpnKxUPGLxWXDhvvztR+VsqbwrsbybgZG6ezETdU0NtTud1vv0A/cSlaD41erng7P+2+6VlTHaoXSU/1abPiE2nFx4nHLC5S73lScGPn1QFkJ9GXpJ+7JG7UV7S21OsP2y9RQ2fv0LQNiWcsNa9QUCF9ajtuyde236TZLyYdz19KemWrw34JO3YxSj2+X6+zkbffcS5bMK9+e6GeCqQxbE+X8L1Gg8TY64nHGw6SWr3vvDpSoebIxbocnbSvRC5Xiw6MsvNLfmb2zwijb4M9nSdI1XsoJjZeb8/arjmhpxRvlVxdLOpeu5g+6FRFbs4K4yUj2Pi1p/HLYoJceaQnfjOWhDjQjE0n9N2/h3T0QpQqF/HVqy3KqmWlQrdPOLNNmt3v9vKUgpWNJZR3zwox24El0i+PJR3PU9AInlxzGTOy/h2d9JwnZkrlWjumjoNLjZ+r9rT9RKr3kmPu42hxt4zXVezKlOXQYwI5wuytp+yOL9lzTldv3JK35733OA49fllvz9qhO6O8jUcu6ZVfQzX9xfqOKlWtKwdq/rbTScbbVA502D3S4kp0jEJPXFFAXg9VKeqbMTcpUFpqk/4mdR5uripZIE+S8bATV+yGEpK05dhl5wYTTd6ULK7G1NvoC1JABWNrVEIJ4P555ZeeXy4dWiqd3y8VrCCVamYLAg6GX0sSSkjSsr3hWnPwohqV9U/1reLirVp/+KKu3rilB4MLKF8e99sH98y3/6BLh6Vzu6TAKmn6tpIzauGeRKGEJB0Iv6Zvlh3UiI6VHXKPVNkwPmkoIUkbf5CavJH6PgRO8GBwAS3alXT3piy5pbSH9z2PfbPsgGbd8donLt6qXzeeULF8XurfrExGV3ibay7piRnSwX+ko/8av1xX6yF5F7r3Y9Ooe53i6l6nePInFK4uvbzO+BkhSQHlHF5Dqu2abbwhE3VBCmosNRok+fz3WiS5nyNR4dLx9VKJ+sb/Y/ZsGO+4YOJaePLHrib9fynTcL33a3pkTgQTyBGu37LfPTou3qpbcambNDR90wnZm1+04cglHbkQpWD/pL8Q348h7Spo24krOn4p2jZWrlBeDWp5H/+Anttt9C7IFySVTPu2meNWHNRX/xywzeCoUdxP3z9VS4UcOEPEGQqnMH21iJ+TvxcXF+mhN4wtQm9FZ6oX7kCWZrFIZVoaH3fZdDT5vkIbj6Q+mNh/7qqem7LZ9vPZw81Fb7atoGcbBRsnuLon/+CUjqVBfLxVy/ba/4Vhye5zzg0mLhy0P34rSoo8be4vfncZ3Kqc1h66oMgbt5dKerm76vXW5U2s6j5V7W7MvouLSTyeN9D2/J++6YTdh87YfMK5wYRk/LtXrrXjfmFOL7Ofl2u+kpYMu/11+G5p7wLphZXGbNGU3ul3cZNirkk3rtg/HnHScXWWqCfJIsnOi9+Sjl2aBkg0v0QO0aKi/cZGD5TwU/48qXuxeMXOFNDbx2KSPZZWRfxya/HgJvq8W3X1b1ZaX/esqQWvNE51nZKMaWwzn5bG15fmvCRNaif90CJNTdiW7wvXp4v2JVpWEnbiil6fkcKWTJlU7aD8qmpntoePp5u6PFDMhIpkvFAjlACcoqB38ssbAlIZtFqtVr3085ZEofHN2Hh9sGC3Qo//1zemajf7Dw6s6rBfhlxcLHJ3s//yzSOZ8QxTqJL9cQ9fydekn63JKB/orYUDG+vZRsFqVMZffeqX1IJXGqlGcT+zS0s7v+JS15DEa+d9Sxh9ityM1woJS07vltw4nCQmSvr3s6TjkaekTT8an1exs4xDMv6Oiz9oLE8rUNb+OcUc2Ogxf7D0YL+k46Wb2w2AgfQimECO8FzjUqpeLPEvpn5eufR+x9RPq22YzDtq+fO4q1IRx/bQ8Mzlqq61iumNNhXUsXqRZF+EJmv9eGnXrMRjpzZLi95K9SV+32w/dV998IJOX7EzdTeTC+lbWy0rFlTCrnBVi/pq6rMPprn5KYD7cOuG0ej2/D5Tbv9QuQCVyJ+0uZ1v7lzqmMqlXNtORuhQMlsS2qbMV2gv1R8g413GhJuUkLr8mNaSU9Sphv2aO9cs6tD73NOD/YxGeHdrMCDzNROUVDy/l957pJJ+fu5Bvd+pikplQANrp6nUUXptr/TUbKnvn9KrYVLRB2yHm5Sz36epSdm092+CA104kPw26ae2GP8Naig99HbiXYW8/KVuk243lW0xLOmuQ56+UqPBjq233SfSYxONBt2lmxvbL/ecnuma2yJ7YCkHcoS8Hm6a2a+B/tp5RmEnrqioX251eaBYmmYhdKtVTLO2nlTo8Su2MReL9O7DFeXhlska7OyYYX9891yp0zjbOyopsbczSIJrzt5m0wEKenvqxz51dCU6Rjdj45NfjnIjUjq30+guz97XQPpt+01aNMTYLlcy3vF7bJLk67xfot1cXTTlmbp6Y+Y2bT5mzG6oEOit/3WtJt/cqVuPHB2T/M+9hC0oJRn9cuo8Jx1dZXT8L9NKcr2/l1s3bsXJ1cWSZOeQIe0r6siFKK0/fHuJSrsqgXrxodL3dZ/7VqC09Mwio6HvsbXGUoK6z0m1n3FuHZnN9StGD4Hrl4ytr4umvsl2muTyNH5ZtOOttuW15dhlXYq6PaMzwNtDr7fOPMtrciSfIsZyjHg7P0/u3Ims2RBjh41Dy4zAoVxbKdcdW6JW6ij1WSCtHyddOSYVecDY3rVABvwMqNLV+AAyWJbdlePs2bMaNWqUFi5cqFOnTqlgwYKqUaOGBg0apBYtbm/7FBoaqo8++kj//vuvIiIiVKJECT300EN64403VK5c4h/OrVu31tKlS7VmzRrVq1cv0bG+fftqypQpSeo4cOCAypQpo9DQUL333nvauHGjIiMjFRgYqAcffFDffvut/P3tv9N++PBhvfPOO1q5cqUuXbokf39/1apVS6NHj7bVZrFYNHv2bD366KN2r2G1WvXDDz8oJCREu3btkpubm8qUKaNevXrphRdekJdXyu9YXLx4UdWrV9epU6d0+fJl+fn52Y7t2LFDAwYM0MaNG5U/f369+OKLeu+991LdvTwz7crhKDduxWnW1lNac/CC8uXJpR61S6hqsQxqCJka18Ila7zxS/SdxtaRLuy38wCL9M5Z48XMPUxcfUQjF+xOMl4sX279+0Yz2zacznArLl6/bTyuP3eclcUiPVytsB6vU0Kujq5h9Rhp5ae3ty4t21rq8kPatkYDcNuZbcauDda7dhoqVld6bondh2S0U1euKzYu3m6j3JTcuBWn+h8vtbuzw/gnH1C7qoUdVaL2nb2qkQt2ae2hi8rl6qIO1Ypo2COV5OuVOEQJO3FFRy5cU8XCPqoQmD3+nc3yjq2TpvWQbkbcHqvZS+o41mG7sqTW+as39dvG4zp4/prKFfLW43WKO3fXFtg3u5+07a7twV3djR4TyS2PAnKALDlj4ujRo2rYsKH8/Pz06aefqlq1arp165b+/vtv9e/fX3v37pUkLViwQF27dlWbNm30yy+/qHTp0goPD9fMmTP13nvvafr06bZrHj9+XOvWrdOAAQMUEhKSJJiQpLZt22rSpEmJxgICAhQeHq6WLVuqQ4cO+vvvv+Xn56cjR45o3rx5io6OTnIdSYqJiVGrVq1UoUIFzZo1S4ULF9bJkyf1559/KiIiwu5j7Hnqqac0a9Ysvfvuuxo7dqwCAgK0bds2jRkzRkFBQckGGgmeffZZVatWTadOJd61IjIyUq1atVKzZs20adMm7d+/X3379lWePHn0+uuvp7q+7MYzl6ueeLCEnniwxL1PzkiXDkvzBhrvyEnGO5AdvpIKVjS+Lt/efjBRpkWqQglJ6lm3hBZsP62td8wQcXdz0Qedqjg1lJCkl37eqn/2nLN9vfbQRa07dFFjn3gghUel0d4/pX+GJx47sFhaMNiYPpkdXT0rbfjeWObjW0Kq+7xUpIbZVSE72fpT0lBCkk5ulML33P6Z5URF/XLf+yQ7PHO56sNHq+rV30IVe8c2P+2qBDp016Qr0TF64of1uvjfO90xsfH6Y+tJnbwcnWQHqBrF/bJmj4QMdPxitFxcpGL5TFhKEh9vbBd7867XcaE/G+94V+zg1HICvD30SotkehEkuHLCmE1pjZMqPJIx77gjsUe+lNzzSmG/GE2wC1WRWo0klECOlyVnTLRv317bt2/Xvn37lCdP4nc8rly5Ij8/P0VHR6tkyZJq1KiRZs+eneQaCecleP/997V3714NHz5cdevW1ZkzZxJdu2/fvrpy5YrmzJmT5Fpz5sxRt27ddP36dbm5pS7rCQsLU82aNXX06FGVLFky2fNSmjExY8YM9ejRQ3PmzFGnTp0SHbNarbYZC8kZP368pk+frmHDhqlFixaJZkyMHz9eQ4YM0blz5+ThYaTrn3zyib755hudPHnS7qyJmzdv6ubNm7avIyMjVbx48Ww1YyJTiLslfVPLmLp3p7yFpIFhxrreGxHSlA7Gu5W244FS3wWS/z1epNzhZmycFmw7o/WHLyrA20PdaxdX0F27j1yOitGcsFM6f/Wm6gTnV9NyAameVZMaG49cUvfv19k9Nm9AQ1Ur5ueYG03rIe1flHTcxU1642DiJmOZReRpI4DyL3d7m7HUijgp/dhSunrm9phLLunxX6RybRxbJ3Ku35+Vdv5u/1jfP4211FnMsYtR+mPrKUVev6WHygWoaXnH/sz7cdVhfbhwj91j8wc0MneWXia281SE3vx9u3afMdbv1yzhp8+6VVdpZ/aROLVV+qGZ/WNVu0ldHdtrJN1Cf5HmD7xjWYFFavW+sSQAGS/2ptEM0yu/2ZUAmUKW61xy6dIlLVq0SP37908SSkiy/WL9999/68KFC3rzzTftXufOUMJqtWrSpEnq1auXKlSooHLlymnGjGTW6NsRGBio2NhYzZ49W6nNeQICAuTi4qLff/9dcXH2t7K8l19++UXly5dPEkpIRqCRUiixe/dujRw5UlOnTpWLnQY269at00MPPWQLJSSpTZs2On36tI4ePWr3mh9//LF8fX1tH8WLp7CXdCb1966zembyJnUZt0ZfLNmviBR24kgPq9WqfWev6ugF+43UUrR/UdJQQpKunZN2zzE+9/SVnltqrONu+KqRzr+yOU2hhCR5uBlNOEd3q64321ZIEkpsOXZZTUYv1/vzd2vcikN6etIm9Z20STGxdt4hvU+bjyW/zd/mo5cddh9dT+Za8bFG34nMJC5WmjtA+rKKNLWT8d+5A4zx1Fo9JnEoIUnxtxJvYQakV6mm9sc9fRM16stKShbIo9daldOIjpXVrEJBh4YSknTikv2ZlpIS7QiC267euKWnQjbYQglJCj1+Rb1DNupWnOP+Pbqnu5sRpvaYGaIuSAsG3dXrwCotGW40aETGc/MglADukMl+St7bwYMHZbVaVaFChRTPO3DA+KF6r/Mk6Z9//lF0dLTatDHeJezVq5dCQkKSnLdgwQLlzZvX9tGtm7EtWL169TR06FA98cQT8vf3V7t27TR69GidO3cuyTUSFC1aVF9//bWGDRumfPnyqXnz5vrggw90+PDhe9Z75/dYvnza99++efOmevbsqdGjR6tECftLEs6ePatChQolGkv4+uzZs3YfM2TIEEVERNg+Tpywv4d2ZvXt8oN68actWrY3XFuPX9HXSw/ose/WOrzR49pDF9T0sxVqM+ZfNf1shTqPW6NjF9MQUESeSeHYHUtyXHNJVboY0wNrPyN5eN9/0ckYMmu7rt5I/Oezcv95zdjsuL/7wr7JLz0JTOFYmiX3C1SBMokbUmUGq7+QQn8ypt5Kxn9Df5JWfZ76axxba3/8/F7jBSvgCNW6SyUa3DVokVp/mLiRG2yq2NnaWDLaE1R28A5Q2cXC7Wfs9v44deW6lu4Jd14hhatL+ZNZClG5i/PqSI39i6Q4e1udW6U985xeDgBkuWAiYUbCvd6hSMsKlZCQEPXo0cO2DKNnz57asGGD9u1LvK1Zs2bNFBYWZvv4+uuvbcdGjRqls2fP6rvvvlOlSpX03XffqUKFCtqxY0ey9+3fv7/Onj2rn3/+WfXr19fMmTNVuXJlLVmSuoZgVqv1vt6pGTJkiCpWrKhevXqleN7d177Xn72Hh4d8fHwSfWQVkTduaeyyg0nGD4Rf00wH/pIdHnlDz07erGMXb7/rFXr8ip6evEnx8al8zhavm8KxB9NZYeoduRCl/eeu2T22eHfyoVxatatSWAW9kzbrKuqXWy0rFrLziPv0YD8p4K4g09VdavtJmhqWWa1WrTpwXh/9uUdjlx3QycsZ8A7n1qn2x0N/Sv018ha0P54rj7H2FXAENw+p9xyp4zdSpUelWk8bs7ke6G12ZZlWh+pFVL5Q0iC56wPFksxagyH86s1kj52/esN5hVgsxnINr7uanj/4klS+rfPqSA1LCruJpXQMADJIlgsmypYtK4vFoj177K+/TJCwq0VCI8zkXLp0SXPmzNG4cePk5uYmNzc3FS1aVLGxsZo4cWKic/PkyaMyZcrYPgoXTtyBu0CBAurWrZs+//xz7dmzR0WKFNFnn32W4v29vb3VsWNHjRo1Stu2bVPjxo314YcfpviYO7/He/052LNs2TLNnDnT9v0m7GLi7++v4cON5n+BgYFJZkaEhxvvOtw9kyI72H06Utdv2V9Ss+WY45YLzAo9Zfc+h89Had3hi6m7SJEa9rdtKttaCm6SvgLTwN0t+R8f7q6O+9HimctVvzz3oGqVvN3joW5Qfv30bN0Ua0gzr/zSc/8YQUSlR6V6L0v9VktlW6X6EvHxVg34NVRPhWzUhH8P67PF+9X8s5VavMv+LKP7dv1K2sbtqfOc/fGavVLdIBVIFTcPI4joPkXqMEYqlkFbJ2YTnrlc9dsL9fRCk1IqFZBHVYr6aNgjlfS/rtXMLi3TqhOU/HT4usEFnFiJjCVKg3dKXUOkdqOl/pukdp84t4bUKN9WymWnQajFRar8qNPLAYAstytH/vz51aZNG3377bcaOHBgss0vW7duLX9/f3366acpNr/85ZdfVKxYsSRNLZcuXaqPP/5Yo0aNSnVDyzu5u7urdOnSiopK/RR9i8WiChUqaO3aZKZY3+WJJ57Q448/rrlz56ap+eUff/yh69ev277etGmTnnnmGa1atUqlSxtTEOvXr6+hQ4cqJiZG7u7ukqTFixerSJEiCgoKSvX3lFUE+iT/i1hKSwnS6kIK7+pcuJb8sSS6/CAFNZJ2zjI63lfs6PR944v65VadoHzaZKfPQ6caaWzEeA9lC3nrj5ca6FzkDVkkFUzh7ytdPLylei8ZH/dh0a6zWrg98VKbmLh4DZ29Q03LF3RckFK6mf2ptqWTabpmT8VHpLb/k1b+T7p+yZgdUv1xqfUHiU67euOW/tp5VpHXb6lJuQCVs/NOLpDhbkRKa76S9v1pLFOr2t2Y5eSa5V7GpEq+PO4a2r6ihrZ3/q4ldl05bjTp8y8v2elLZbb6pQuoVaVCWnLXbL3utYupfKAJP7Ny5ZaqPpbyOXG3jJ1pcvuZs1wwdz6p8/fSrBek2P9eE7rkkh7+TMoX5Px6AOR4WfJf9HHjxqlBgwaqW7euRo4cqWrVqik2NlZLlizR+PHjtWfPHuXJk0c//vijunXrpo4dO2rgwIEqU6aMLly4oBkzZuj48eP67bffFBISoscee0xVqlRJdI+SJUvqrbfe0sKFC+02l7zTggUL9Ntvv+nxxx9XuXLlZLVaNX/+fP35559JthdNEBYWpuHDh+upp55SpUqV5O7urpUrV2rixIl66623Ep175MgRhYWFJRorU6aMunfvrtmzZ6tnz55677331KpVKwUEBGjHjh368ssv9corr9jdzSMhfEhw4YKxnrxixYq2pqBPPPGE3n//ffXt21dDhw7VgQMH9NFHH2nYsGEOb/SVGQT551HT8gFase98onF3Nxf1rOu4Fwz1ShXQj6uPJBl3dbGobnAaGiC5uBpBhAPCiB0nI3T15i09UCKfPHOlbfrmZ92qq++kTTryXxNPi0XqUz9IHao7NphIUCijAgkHuXNL0ztduBaj0OOX9WApB71z12K4dHydFHXH8zVPgNQijY0r6/WTavWVLh81lnbc1YRr09FLenbyJkUm9BFZuEdPNwzS8A6V01U+kCZxsdJPj0qnttweO7PN+Dq7buXrKFardHaHJKsUWC1Ny9IkGbv3zHpROrba+NqvpNFMuUwLh5eaXuOffEAzNp/Uol1n5WoxlsR0rlnU7LLs2zlLWjREuvbfbLrSzaXOE6S8Ac6to1JH402OfX8aTTDLtZO8s9+sWABZQ5bcLlSSzpw5o1GjRmnBggU6c+aMAgICVKtWLQ0ePFhNmza1nbd582Z9/PHHWrVqlW37yubNm+uNN95QRESEateurY0bN6pOnTpJ7tGxY0dJ0rx581LcLvTw4cP65JNPtHLlSp04cUIeHh4qW7asXn75ZfXt29du/RcuXNAHH3ygZcuW6ejRo7JYLAoKClKfPn00ePBg204ZyYUAy5cvV9OmTRUfH68JEyZo4sSJ2rVrl9zc3FS2bFn17t1bzz//vHLnvndzsRUrVqhZs2aJtguVpB07dqh///7auHGj8uXLp379+qUpmEiYsZFVtguNuH5L78zeoUU7zyo23qrSAXk0rENlPVTOcS8U4uOtenryJq3cnzgAeblpab3Z9t6NWh3p8PlrevmXrdp79qokyTd3Lr3fsbIeTeMLubh4q1YfvKDwyBuqG5xfJQvk3DXQQ2bt0K8bj9s9Nrd/Q1Uv7ue4m10Ll7ZMMZpVBlSQavVJvm/EfYiLt6rJp8t16sr1JMcmP11HTcs77l5AinbPlWYk05PipbVSIYIyu05tMd4Nv/hf/6T8pY13yIsnfb2TrO8a/Rds3MHNUxqwKfM1Bc4qzmyXJjS93bw4QVBjY0vvrCg2Rjq0zNiqvFRTwg1kjKgL0rZfpYhTRr+1ih2MGXTINrJsMIHML6sFEwkirt/StZuxKuqXMR3jY2LjNWvrSf2z55w8crmqc42ialnJuf+IW61Wtf7yXx0IT9y80tXFor9ebcx0/fu08cgldf9+XZLxUgF5tPS1h7LUbKMtxy6r63j7y8q61y6mTx+r7uSKkGP9M0Ja/aX9Y52+NfqiILGYKGlMVSn6rt5Fnn5G/4PU7NJ0YqMUkkyPnaZDpKZvp7vMHGnh/0mbfrB/bMAWyb+Mc+tJr9Nh0q+P395+2iWX1PwdqdFgU8tCNnNqi/RTZyP8SlCsjvTUHMmDht3ZReZbKAiYzDd3rgwLJSRjecjjdUvoxz519O0TDzg9lJCk0BNXkoQSkvEu+R9bTjr8fucib2jm5hP6a8cZ3UimyWh2UDc4v95qW0G5XG8HEEX9cmvckw9kqVACyFT8St7fsZxsz/ykoYQk3bhizEBJjWspbLN5zXE7L+U40Slsxxx1PvljmVF8vDSzz+1QQpLibxlh4omNjr/f5aPSxh+k0F8S/4KK7G/h60n/zk9ukjZ+b049yBBZsscEgPSJuJ50v/fUHLsfE/49pE8X7VPsf9uhFsjjrgm9a6lWyTT01MhCXmpaWo/VKqZ1hy/KN3cuNSxdQG4O3KXEWWoU91NRv9x2l3K0r1rYziOADFL1MWnFJ7fX4ycoXMNYH4+koi+lcCyVO0AVr2s0xY2LSXqMP/f7F9RI2pW0Kbs8fKXCWWznlZObjLDAnu0zUt7ePK1WjpZWfGQ0/Jakv96SevyUtqbPOU18vLR7trRngdGbrMpjSbetjY+T9v8the+WAsobfUYyW1Phq+ek06H2j+37S2r8unPrQYbJeq+WAaRb7ZL55OVuv9GlI3tqbDtxRR/9udcWSkjSxagY9f8lVLFx8Q67T2YT4O2hjtWL6KFyAfcfSlw4YExfX/etsZ7yfty6brxzunNW2rYSlbGs58seNeTtmfgFSt8GQfSXgHN5eEt95hsNAmUxpopX7iw9+XvamznmFKUeSuFY09RdI29BqfH/JR0v2cjYCQr3p/oTUpGaScdbDpPcs1iPptgb93csrU5tkZZ/eDuUkKSYq9Ifz0qxadjRLKeZ/YL0+zPSrlnSjpnSrz2kv9+5fTz6ktHv5Lee0rIPpOm9pO8bS9cy2cwdN3djG1u7xzJ3U3SkTSaLxAA4g7dnLg1tX1Hvzd2pO7vMNK9QUK0rBzrsPvO2nbY7fjbyhjYeuaQGZfwddq9s5d/PpGUfSvrvL2fJMGMtffXHU3+NQ8ul35+Wrv+3nWsuL6ObfhquUTc4v9a+3dy2XWjjsgHmbL0HBJSTnppt9E6wuEq5eDGaokKVpdrPSptDEo8/0FsqnIb+ME3fMn6JDvvF+LMv10aq+RQN59LD3Uvqu1DaOtX4OZ07n/H3EtTQ7MrSrkQ9yauA/Vk4FR5x3H12zrI/Hn1ROvKvVDaZXig52fH1Rhhxt3XfGju6FSgtLf9IOrs98fHw3dLSEcZrjswidz6pbBtp/19Jj6XldREyPYIJIIfqVa+kqhXz1R9bTurqzVg1K19Q7aoEytXFce9A3kphVsTNbDxjIl3C9xjvXNwpPlaa/6pUtnWSLT3tioky1v3euR7zVrQ0t79Uor6UL/Xr8r09c6l77eKpPh/IUFntHWUzPfKFsa3nzlmSrFKlR40u9mlVrrXxAcdxzyPVe8n4yMrcPKSO30gz+yZe8lO9pxFiOYOV1xJ2HV6RzAGrEeYUKJ18v5nd8zJXMCFJHcZI085IZ8KMry0uRvha40kzq4KDEUwAOVi1Yn6qVswvw67fulKgpq47lmTcN3cu1S9VIMPum6XtmW9/PPaGdGBx6t4d2P+3/cZg8bHSzj+kxq+lr0YAWUOFh40PIKNUeFgaGGr0lLgZKZVp5fjZHxU7SuvGJh3PnU8KbuLYe2UXXim8xko4ltzyiMy4RM47UHpxpTETJOKkVKy2lC/I7KrgYPSYAJBhGpX1V696ife6d3d10f+6VpVnLvs9LnK85F4oSMYU9tRIac0t63EBAI7kW8wIvFuOyJglKSUelBrdFai75ZYe/U7KlXG7qGVpVbpK7naWXnoXlsr91wCzShf7j62czHhmUKKe0RCZUCJbslitd64wBxwnMjJSvr6+ioiIkI+Pj9nlwEShxy9r+d5w5fFwU8caRVTYlxcSybp4SPqmlmz9JRK455Ve2yN5puL/pWvnpS8r2e+m/+K/aVtjDgBAZnB+n7R/kbEUplJnKQ8zL1N0dI005yXpyn8zVwMqSF1/lAKrGl/fiJR+eUw6seH2Y4rUNPr55M7n/HqR4xFMIMMQTAD3aeMP0qIhxn7wkpQrj9T1h7RNyd4UYuz7fWfA0fBVqdVIh5YKAAAyqfh4o8Gli5sUWCXpcet/PSfC9xhNhks1y5xLOZAjEEwgwxBMAOlw9azxzpCru1S+vZTbL+3XOL/f6CkRFyNVfEQqWsvhZQIAAADpRTCBDEMwAQAAAAC4F5pfAg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7g58mI3btzQli1bdPbsWUVHR6tTp07y8fFx5C0AAAAAAEA24pBg4sSJE3r33Xc1ffp03bp1yza+Y8cOVapUyfZ1SEiIvv/+e/n6+mrx4sWyWCyOuD0AAAAAAMii0r2UY+PGjapZs6Z+/vlnxcTEyGq1ymq12j23Y8eO2r59u5YtW6bFixen99YAAAAAACCLS1cwERERoU6dOunSpUsKDAzUuHHjtGPHjmTPDwgIULt27SRJCxcuTM+tAQAAAABANpCupRzffPONzp07J39/f61bt04lSpS452NatWqluXPnauPGjem5NQAAAAAAyAbSNWNi/vz5slgseu2111IVSkhS5cqVJUmHDh1Kz60BAAAAAEA2kK5g4sCBA5KkJk2apPoxfn5+kqTIyMj03BoAAAAAAGQD6Qomrl+/LknKkydPqh9z7do1SZKnp2d6bg0AAAAAALKBdAUTAQEBkoztQlNry5YtkqTChQun59YAAAAAACAbSFcwUbduXUnSX3/9larz4+LiNGHCBFksFjVq1Cg9twYAAAAAANlAuoKJnj17ymq1auLEiQoNDU3x3Pj4ePXr10+7d++WJPXq1Ss9twYAAAAAANlAuoKJrl27qkGDBrp586ZatGihb7/9VuHh4bbjFotF586d008//aTatWtr4sSJslgsatu2rZo2bZre2gEAAAAAQBZnsVqt1vRc4MKFC2rSpIn27t0ri8WS6Ji7u7tiYmJsX1utVlWtWlUrV6607c6B7CsyMlK+vr6KiIiQj4+P2eUAAAAAADKhdM2YkCR/f39t3rxZ/fv3l4eHh6xWq+3j5s2bts/d3Nz0wgsvaO3atYQSAAAAAABAkgNmTNzp4sWL+vvvv7V582aFh4crLi5OBQoUUM2aNdWuXTsVKVLEUbdCFsCMCQAAAADAvTg0mADuRDABAAAAALgXt/Q8+Pjx45KkokWLytXVNVWPiY+P18mTJyVJJUqUSM/tAQAAAABAFpeuYCIoKEguLi7avn27KlWqlKrHHDlyRGXLlpWLi4tiY2PTc3sAAAAAAJDFpbv55f2uBGEFCQAAAAAASHcwkVYJgYSLi9NvDQAAAAAAMhmnpwNnzpyRJHl7ezv71gAAAAAAIJNJV4+JBBaL5Z7n3Lp1S4cOHdKoUaMkSeXLl3fErQEAAAAAQBaWpmDC3s4bVqtVVapUSdNNLRaLHnvssTQ9BgAAAAAAZD9pCiaSa1iZ1kaW3bt316BBg9L0GAAAAAAAkP2kKZgYPnx4oq/ff/99WSwW9evXTwULFkz2cRaLRZ6enipcuLAaNGig0qVL31+1AAAAAAAgW7FY07Fvp4uLiywWi3bs2KFKlSo5si5kA5GRkfL19VVERIR8fHzMLgcAAAAAkAmlq/nlpEmTJEnFihVzSDEAAAAAACBnSdeMCSAlzJgAAAAAANyLi9kFAAAAAACAnCtVSzn+/fdf2+dNmjSxO34/7rwWAAAAAADIeVK1lCOhyaXFYlFsbGyS8fu68V3XQvbDUg4AAAAAwL2kuvllcvkFLSoAAAAAAMD9SlUwsXz58jSNAwAAAAAApAa7ciDDsJQDAAAAAHAv7MoBAAAAAABMQzABAAAAAABMk+rml2l1/PhxzZ49WwcPHpSLi4uCg4PVoUMHlS5dOqNuCQAAAAAAsphU95iIjY3VxIkTJUlVq1ZV/fr1kz135MiRGjVqVJLtQF1cXDRw4EB9/vnn6SgZWQU9JgAAAAAA95LqGRObN29Wv379ZLFYtHjx4mTPGz16tEaMGGH3WFxcnMaMGSMXFxeNHj06zcUCAAAAAIDsJdU9JlauXClJKlGihFq0aGH3nNOnT2v48OG2rxs2bKiQkBD99ddfGjlypHx9fWW1WjVmzBgdOHAgnaUDAAAAAICsLtUzJlatWiWLxaJOnTole87EiRN148YN23l//PGHLBaLJKlNmzbq0KGD6tWrp5iYGE2dOlUffPBB+r8DAAAAAACQZaV6xsTx48clKcXeEvPnz7d9/umnn9pCiQTVq1dX7969ZbVatXr16rTWCgAAAAAAsplUBxPh4eGSpKCgILvHo6OjFRoaKovFoqpVq6pMmTJ2z2vbtq0kad++fWksFQAAAAAAZDepDiYuX74sScqdO7fd45s3b7btwtGwYcNkr1OyZElJ0pUrV1J7awAAAAAAkE2lOpjw8vKSJJ0/f97u8Q0bNtg+r1GjRrLXSVjeERcXl9pbAwAAAACAbCrVwUTCEo5169bZPb5ixQrb5yn1oUgINnx9fVN7awAAAAAAkE2lOpho1KiRrFarvvvuO129ejXRsWPHjmnJkiWyWCwqUqSIqlSpkux1wsLCJEnBwcH3VzEAAAAAAMg2Uh1MPPvss7JYLDpz5oyaNm2qRYsW6cCBA5o3b57atm1r6y/Rp0+fFK+zdOlSWSwWVa9ePX2VAwAAAACALM9itVqtqT15wIABGjduXJJtQCXJarWqUKFC2r17t/Lly2f38WfOnFGJEiUUHx+vKVOmqFevXvdfOTK9yMhI+fr6KiIiQj4+PmaXAwAAAADIhNzScvLXX39tW85xd54RGBiouXPnJhtKSNKYMWMUFxcnNzc3tWvX7v4qBgAAAAAA2UaaZkwk2L17t+bNm6djx47J3d1dNWvWVLdu3ZQnT54UH/f+++/r2rVrKly4sF577bX7LhpZAzMmAAAAAAD3cl/BBJAaBBMAAAAAgHtJdfNLAAAAAAAARyOYAAAAAAAApiGYAAAAAAAApiGYAAAAAAAApiGYAAAAAAAApiGYAAAAAAAApiGYAAAAAAAApiGYAAAAAAAApiGYAAAAAAAApiGYAAAAAAAApiGYAAAAAAAApnFz5MWuXr2qI0eO6OrVq4qLi7vn+U2aNHHk7QEAAAAAQBbjkGDihx9+0Lhx47R9+/ZUP8ZisSg2NtYRtwcyldmhJzV5zVGdibihWiXzaWCLsqpY2MfssuAAVqtVE9cc1bQNx3Q5+pbqlyqgwa3KqUzBvGaXBgAAAGRZFqvVar3fB8fFxalr166aP3++JONFe6pvbLGkalYFsq7IyEj5+voqIiJCPj454xfzkNVH9MGC3YnG8nq4aU7/hvzymg189OceTfj3cKKxfF659NerTRTo62lSVQAAAEDWlq4ZE999953mzZsnSSpUqJCefvpp1apVS/nz55eLC+0rkLPciovXuOUHk4xfuxmrkNWH9XGXaiZUBUe5Eh2jKWuPJhm/HH1LP60/qjfaVHB+Uci8YqKkm1elvIUki8XsagAAADK1dAUTU6dOlSRVqlRJq1atUr58+RxSFJAVhV+9qYtRMXaP7T4d6eRq4GhHL0brZmy83WP7zl51cjXItG5dlxa9LW37TYq9IRUoI7X6QKrQ3uzKAAAAMq10TWvYs2ePLBaL3nvvPUIJ5HgF8rjL29N+1hfsn8fJ1cDRSuT3krur/R+ZpQNYpoP/LHhN2jLZCCUk6eJBacZT0ulQU8sCAADIzByy3qJ8+fKOuAyQpXnmctXTDYKSjLu7uujZRqWcXxAcKn8ed/WoUzzJuLeHm3rVK2lCRch0oi5KO2YkHY+PlTb+6Px6AAAAsoh0BRNly5aVJF26dMkhxQBZ3eBW5fRW2woq5OMhSapR3E+Tnq6jqsV8Ta4MjjC8QyUNbllOhXw85OZiUZNyAfr1hXoqnt/L7NKQGVw7a4QQ9kSedG4tAAAAWUi6ekw8/vjjCg0N1YIFC9S8eXNH1QRkWRaLRS81La2XmpZWfLxVLi40vctO3Fxd9GrLsnq1ZVmzS0FmlL+0lDu/dN1OWF+sjvPryUq2/iRt+E66ckIqVktqOkQqXtfsqgAAgJOka7vQmzdv6sEHH9S+ffu0ePFiNW7c2JG1IYvLiduFAsjhNv4g/fl/icd8ikkvLJfyFjSnpsxu3Tjp7yGJx9w8pWcXS4Wrm1MTAABwqnQt5fDw8NDixYtVq1YttWrVSm+++abCwsJ048YNR9UHAEDWUfd5qed0qWxr45fq+gOk5/4hlEhOXKy0+suk47E3pLXfOL8e5GzxcdL676QfmkvjG0rLPpRusKsWADhDqmZMuLq63vNCVqtVljTs1W6xWBQbm8xaXGQLzJgAgAwW/98Wti4O6WXtfFfPSZ+Xs3+sUBXppTXOrQc52+x+0rZfE48VqSk9u0RyzWVOTQCQQ6TqlYzVar3nR2rPu/sxGaFDhw5q2bKl3WPr1q2TxWLR1q1bbWMvvPCCXF1d9dtvvyU5f8SIEbJYLEk+/vnnH7vHfX191bhxY61cuTLFGqOiovTWW2+pVKlS8vT0VEBAgJo2baoFCxbYzmnatKkGDRqU4nWWL1+u9u3bq0CBAvLy8lKlSpX0+uuv69SpUyk+TjL+vtq1ayeLxaI5c+YkOmbve7ZYLHb/jAAAThZxSprRR/qwoDSqkPTH89K182ZXlXZe+SUvf/vH/JMJLJD1WK3SsXXS7rlGGJUZnd+fNJSQjK1+98xzfj0AkMOkqvnl8OHDM7oOh3r22WfVpUsXHTt2TCVLJt7Gb+LEiapRo4YeeOABSVJ0dLSmT5+uN954QyEhIXr88ceTXK9y5cq2ICJB/vz57R6/dOmSPvvsMz3yyCM6efKkfH3t78bQr18/bdy4UWPHjlWlSpV08eJFrV27VhcvXkz19/n999/r5ZdfVp8+ffTHH38oKChIx48f19SpU/X555/riy++SPHxY8aMSXGWy6RJk9S2bdtEY35+fqmuDwCQAWJjpCkdpEuHbo/tmCGF75ZeXJW1Zk+45pIaDpSWDLtr3F1q8Io5NcGxrhyXpj0uhe8yvnbJJTV+XWo2JOXHOdvp0OSPndoqVenqvFoAIAfKlsHEI488ooIFC2ry5MmJak8IIT766CPb2MyZM1WpUiUNGTJEhQsX1tGjRxUUFJToem5ubgoMDEz2fnceDwwM1Pvvv69JkyZp//79qlPHfif2+fPn66uvvlL79u0lSUFBQapVq1aqv8eTJ09q4MCBGjhwoL788vb63KCgIDVp0kRXrlxJ8fHbtm3TF198oU2bNqlw4cJ2z/Hz80vx+77bzZs3dfPmTdvXkZGsywQAh9s7P3EokeDcTunQMqms/RmDmVbDVyX3PNL68VLESalobanZUKnoA2ZXBkeY9cLtUEKS4m9JKz8x/n7LtTGvrrv5lUj+WL4gp5UBADlVFnpbJfXc3NzUu3dvTZ48OdGSkZkzZyomJkZPPvmkbSwkJES9evWSr6+v2rdvr0mTJqXr3jdv3tTkyZPl5+en8uXLJ3teYGCg/vzzT129evW+7pPwvbz55pt2j6c0syE6Olo9e/bU2LFj0xQ83MvHH38sX19f20fx4sUddm0AmdjlY1LoL9L+v41mhshYlw6ncMxOYJEV1HlOemWL9O456emFUlBDsyuCI1w+Jh1fZ/9Y2DTn1nIvJetLReyEYXkCpKrdnF8PAOQw2TKYkKRnnnlGR48e1YoVK2xjEydOVJcuXZQvXz5J0oEDB7R+/Xr16NFDktSrVy9NmjRJ8QnNxP6zY8cO5c2b1/ZRt27dZI/nzp1bn332mX799dcUGz5OmDBBa9euVYECBVSnTh0NHjxYa9akvsnXgQMH5OPjk+xsh5QMHjxYDRo0UKdOnVI8r2fPnom+77x58+rw4eRfEA8ZMkQRERG2jxMnTqS5NgBZzD8jpK9rSHNflqZ1l76uKYXvNbuq7C2wWgrHqjqvDuBebkXf3zGzPDlTqtxFcvlvQnFQY6nPfCm3n6llAUBOkKqlHMmJi4uz/TJdvXr1ZPspJLhy5Yq2b98uSWrSpEl6bn1PFSpUUIMGDTRx4kQ1a9ZMhw4d0qpVq7R48WLbOSEhIWrTpo38/Y3GW+3bt9ezzz6rf/75R61bt7adV758ec2bd7vxkYeHR6J73Xn86tWrmj59urp166bly5erdu3adutr0qSJDh8+rPXr12vNmjVatmyZvvrqK73//vt677337vn9pXUXlATz5s3TsmXLFBqawlrK/3z55ZdJmoimNAvCw8MjyZ8NgGxs/99Jt3qMOC798Zz00mpzasoJyrSSitWRTm5KPB78kFSygTk1Afb4lzeWQVw+mvRYubZJx8yWx1/qNkmKiZbiYyVPdhQDkLVZLBbNnj1bjz76qNml3FO6Zkz8888/atq0qbp27Sp3d/d7nu/u7q6uXbuqWbNmWr58eXpunSrPPvus/vjjD0VGRmrSpEkqWbKkWrRoIckIVaZOnaqFCxfKzc1Nbm5u8vLy0qVLlxQSEpKk7jJlytg+7v7l/M7jNWvW1CeffKKiRYtqzJgxKdaXK1cuNW7cWG+//bYWL16skSNH6oMPPlBMTMw9v7dy5copIiJCZ86cSdOfybJly3To0CH5+fnZvm9J6tq1q5o2bZro3MDAwETfd5kyZZQrF9tlAfjPjpn2x8/tYNZERnJxkXrNMnoz5AuW8peWmrwp9WTXJGQyLi7SI19KbrkTjwc3kWr2Mqem1HD3IpQAkCWcPXtWr7zyikqVKiUPDw8VL15cHTp00NKlS80uLc3SFUzMmDFDktStWzflzp37HmdLXl5e6tGjh6xWq6ZPn56eW6dK9+7d5erqqmnTpmnKlCl6+umnbbMMEvo7hIaGKiwszPYxc+ZMzZkzJ027Y9jj6uqq69evp+kxlSpVUmxsrG7cuHHPcx977DG5u7vr008/tXs8ueaXb7/9trZv357oe5aM2RHp7a8BIIeJvZn8sbgUjiH9PH2kViOlV8OkgVul5u8Yv0wBmU3p5tIrm6Vm70p1X5C6T5V6zZbcmGEJAOlx9OhR1apVS8uWLdOnn36qHTt2aNGiRWrWrJn69+9vdnlplq6lHFu2bJHFYlHz5s1T/ZhmzZpp3Lhx2rhxY3punSp58+ZVjx49NHToUEVERKhv3762YyEhIXr44YdVvXr1RI+pXLmyBg0apJ9//lmvvvpqqu4TGxurs2fPSrq9lGP37t166623kn1M06ZN1bNnT9WuXVsFChTQ7t27NXToUDVr1ixRb4rz58/bwoMEgYGBKl68uL788ksNGDBAkZGR6t27t4KCgnTy5ElNnTpVefPm1eeff57kvoGBgXYbXpYoUULBwcGJxq5cuWL7vhJ4e3srT5489/wzAZADVHhE2jMv6bhfSakQvQ6ALOHmVeniIcm3uJSnQMbcw7eY9NAbGXNtAMihXn75ZVksFm3cuDHR72eVK1fWM888Y/cxb731lmbPnq2TJ08qMDBQTz75pIYNG2abFb9t2zYNGjRImzdvlsViUdmyZfX999+rdu3aOnbsmAYMGKDVq1crJiZGQUFBGj16tG2XyfRKVzBx8uRJSUryC21KErbiPHXqVHpunWrPPvusQkJC1Lp1a5UoYWwFde7cOS1cuFDTpiXtCG2xWNSlSxeFhISkOpjYtWuXrQmll5eXSpcurfHjx6t3797JPqZNmzaaMmWKhg4dqujoaBUpUkSPPPKIhg1LvJf7tGnTktQ5fPhwjRgxQi+//LLKlSunzz77TJ07d9b169cVFBSkRx55RK+99lqqak/J008/nWTs448/1ttvv53uawPIBqo+ZmxduWf+7bFceaROY40p3Mj8rFbp9FZj9kvR2pLbvZdlIhtZ8Ym09hsp5prkkkuq+aTU/jPJlWWbAJCZXbp0SYsWLdKoUaPsvmmc3A6N3t7emjx5sooUKaIdO3bo+eefl7e3t22nxyeffFI1a9bU+PHj5erqqrCwMFto0b9/f8XExOjff/9Vnjx5tHv3buXNm9dh35PFeud+mmnk5eWlmzdvasOGDck2ebzb5s2bVbduXXl4eKR5qQOylsjISPn6+ioiIiLFHUoAZHGHV0iHVxqN46p2l/IGmF0RUuPcLmlmX+nCfuPrPAFSh6+kCg+bWpbZzkRc185TkSqWL7cqFs7G/3Zt/UmaNyDpeMNBUqv3nV4OACD1Nm7cqAcffFCzZs1S586dkz3vXs0vR48erenTp2vz5s2SJB8fH33zzTfq06dPknOrVaumrl27avjw4Q75Hu6WrhkTAQEBOnnypPbu3ZvqYGLvXqMhWoECGTRdEADgXKWaGh/IOuLjpGmPG7uoJIg6bwQVr2yR/EqYVppZrFarRszbpZ83HFdcvPGeTYPSBTT+yVry9cqGMwg2T7Q/vmWy1HKEdB87fwEAnCNhbkFad2n8/fffNWbMGB08eFDXrl1TbGxsojeQX3vtNT333HP66aef1LJlS3Xr1k2lS5eWJA0cOFAvvfSSFi9erJYtW6pr166qVi2FLczTKF1zbevUqSOr1aqpU6em+jGTJ0+WxWLRAw88kJ5bAwCA+3V4eeJQIkFcjLQ945tTZ0a/bTqhKeuO2UIJSVp76KLen7/LxKoyUNQF++M3rkhxt5xaSqod3yBtnyGd3292JQBgqrJly8pisWjPnj2pfsz69ev1+OOPq127dlqwYIFCQ0P1zjvvJNoRcsSIEdq1a5cefvhhLVu2TJUqVdLs2bMlSc8995wOHz6sp556Sjt27FDt2rX1zTffOOx7Slcw8dhjj0mSli5darfR4t0+//xzLVu2TJKxkwcAADDB9Sv3dywb+33LSbvjC7af0Y1bcU6uxgmCGtkfL/5g5us1En1J+rGVNLG1NOt56ds60qwXjJk/2VXEKWnF/6S5A6QtU6RbLH8GcFv+/PnVpk0bffvtt4qKikpy3N4OjWvWrFHJkiX1zjvvqHbt2ipbtqyOHTuW5Lxy5cpp8ODBWrx4sbp06ZJo58bixYurX79+mjVrll5//XX98MMPDvue0hVM9OjRQ9WrV5fVatWbb76prl27atWqVbp163bSHhsbq1WrVqlLly568803ZbFYVKVKFfXqlYn3rwYAIDsLbmI0O7SnTAvn1pJJRN2MtTseExevm7HxTq7GCR56w+grcie33FLLTNhf4q+3pJN37ea2fbq0cYI59WS04xukb+tKKz6SQn+S5g+UfmyZY0NDAPaNGzdOcXFxqlu3rv744w8dOHBAe/bs0ddff6369esnOb9MmTI6fvy4fvvtNx06dEhff/21bTaEJF2/fl0DBgzQihUrdOzYMa1Zs0abNm1SxYoVJUmDBg3S33//rSNHjmjr1q1atmyZ7ZgjpCuYSGimUbhwYVmtVs2ZM0dNmzaVt7e3ihQpoqJFiypv3rxq2rSp5s6dK6vVqsKFC2vu3LlpXg8DAAAcJG9Bqfm7Sccrd5ZKNXN+PZlA0/IF7Y7XKplPvrmzYY+J/KWkF1dJjV+XyrSS6r4g9VsllUz6YtZUsTel3XPsH9v2m1NLcZq/3jB2SrnTuZ3S+nHm1AMgUwoODtbWrVvVrFkzvf7666pSpYpatWqlpUuXavz48UnO79SpkwYPHqwBAwaoRo0aWrt2rd577z3bcVdXV128eFG9e/dWuXLl1L17d7Vr107vv28E1nFxcerfv78qVqyotm3bqnz58ho3znE/l9K1K0eC8PBwvfjii5o3b56Su5zFYlHnzp01btw4FSxo/x9/ZC/sygEAmdyxdcY7z7E3pPLtpAodcuxWr1eiY9T9+3Xaf+72L4Q+nm76+bkHVa2Yn3mF5XQx0dJHRSTZeX0ZUEHqv8HpJWWoa+HSZ2XtHytSU3phhVPLAQBnSdeuHAkKFiyo2bNna9++ffrzzz8VGhqqCxeMpkr+/v564IEH9PDDD6ts2WR+0AIAAOcrWT/zvUNuEj8vd83t30hzw05p28krKpbPS91qF1NBb0+zS8vZ3L2MpUdHViY9Vr6d8+vJaG6ekoubFG9naZGHt/PrAQAncciMCcAeZkwAAIB0C98rTXnE2NI2QWBVqc8CKbefaWVlmJl9pV2zk453/l6q/rjTywEAZ3DIjAkAAAAgQxSsIA3YbGwVevmosaShUqfMt3uIozz8hbGd69FVxtcuuaR6/QglAGRrzJhAhmHGBAAAwH06u1OKPCUVri55B5pdDQBkKIfNmIiPj9fu3bt1+PBhXb16VXFx995bunfv3o66PQAAAJB9BFYxPgAgB0j3jInr16/rww8/1A8//KCLFy+m/sYWi2Jj7e8ZjuyBGRMAAAAAgHtJ14yJ69evq3nz5tq4cWOy24QCAAAAAAAkJ13BxJdffqkNG4z9o6tUqaIBAwaoVq1ayp8/v1xy6D7oAAAAAAAg9dIVTEyfPl2S1KBBAy1btkzu7tm0OzIAAAAAAMgQ6ZrWcOjQIVksFr355puEEgAAAAAAIM3SFUwkhBElSpRwSDEAAAAAACBt4uKtWnfoouaGndK6QxcVF++cHpDjxo1TcHCwPD09VatWLa1ateq+rpOupRwVKlTQhg0bdPbs2fRcBgAAAAAA3IdFO8/o/fm7dSbihm2ssK+nhneopLZVCmfYfadPn65BgwZp3Lhxatiwob7//nu1a9dOu3fvTvPkhXTNmOjbt6+sVqtmzpyZnssAAAAAAIA0WrTzjF76eWuiUEKSzkbc0Es/b9WinWcy7N5ffPGFnn32WT333HOqWLGixowZo+LFi2v8+PFpvla6gonnn39ezZo109SpU/Xrr7+m51IAAAAAACCV4uKten/+btlbtJEw9v783RmyrCMmJkZbtmxR69atE423bt1aa9euTfP10rWU48SJE/rmm2/0wgsvqFevXpo9e7aeeOIJVahQQV5eXvd8PL0pAAAAAABIu41HLiWZKXEnq6QzETe08cgl1S9dwKH3vnDhguLi4lSoUKFE44UKFbqvVg/pCiaCgoJksVgkSVarVX/88Yf++OOPVD3WYrEoNjY2PbcHAAAAACBHCr+afChxP+fdj4Q8IIHVak0ylhrpCiYSbmzvcwAAAAAAkDEKens69Ly08Pf3l6ura5LZEeHh4UlmUaRGuoKJSZMmpefhAAAAAADgPtQNzq/Cvp46G3HDbp8Ji6RAX0/VDc7v8Hu7u7urVq1aWrJkiTp37mwbX7JkiTp16pTm66UrmOjTp096Hg4AAAAAAO6Dq4tFwztU0ks/b5VFShROJCymGN6hklxd0r60IjVee+01PfXUU6pdu7bq16+vCRMm6Pjx4+rXr1+ar5XupRwAAAAAAMD52lYprPG9HtD783cnaoQZ6Oup4R0qqW2Vwhl27x49eujixYsaOXKkzpw5oypVqujPP/9UyZIl03wti5XGEMggkZGR8vX1VUREhHx8fMwuBwAAAACypbh4qzYeuaTwqzdU0NtYvpFRMyUyAjMmAAAAAADIwlxdLA7fEtSZ0hVMPPPMM/f9WIvFopCQkPTcHgAAAAAAZHHpWsrh4uJyX3uUJuxtGhcXd7+3RhbAUg4AAAAAwL2ka8ZEiRIl7hlMREVF6cKFC5KMWRL+/v7y8vJKz20BAAAAAEA2ka5g4ujRo6k679KlS5o2bZqGDx8uPz8/zZ07VxUqVEjPrQEAAAAAQDbg1F059uzZo/r16ytfvnzaunWr8uXL56xbwwQs5QAAAAAA3IuLM29WsWJFDRw4UMeOHdPnn3/uzFsDAAAAAIBMyKnBhCS1atVKkjRr1ixn3xoAAAAAAGQyTg8m8ubNK0k6fvy4s28NAAAAAAAyGacHE6GhoZKkXLlyOfvWAAAAAAAgk3FqMHHkyBGNGDFCFotFNWrUcOatAQAAAADInuLjpCOrpB2/G/+Nj8vwW/7777/q0KGDihQpIovFojlz5tz3tdK1XejUqVPveU58fLwuX76szZs3a+7cuYqOjpbFYlG/fv3Sc2sAAAAAALB7nrToLSny9O0xnyJS2/9JlTpm2G2joqJUvXp1Pf300+ratWu6rpWu7UJdXFxksVhSfX7CrV599VV9+eWX93tbZBFsFwoAAAAAGWj3PGlGb0l3/1r/3+/p3admaDhhu5vFotmzZ+vRRx+9r8eneymH1WpN1Yevr686duyoRYsWEUoAAAAAAJAe8XHGTIkkoYRujy162ynLOtIrXUs5jhw5cs9zXFxc5O3tLT8/v/TcCgAAAAAAJDi2NvHyjSSsUuQp47zgxk4r636kK5goWbKko+oAAAAAAACpde2cY88zkdO3CwUAAAAAAOmUt5BjzzMRwQQAAAAAAFlNyQbG7htKbkMKi+RT1DgvkyOYAAAAAAAgq3FxNbYElZQ0nPjv67afGOdlgGvXriksLExhYWGSjB6UYWFhOn78eJqvla7tQhPExMTol19+0Zw5c7Rt2zZduHBB169fT/nGFotiY2PTe2tkYmwXCgAAAAAZbPc8Y3eOOxth+hQ1QokM3Cp0xYoVatasWZLxPn36aPLkyWm6VrqDif379+vRRx/Vvn37lJZLWSwWxcVl/m1LcP8IJgAAAADACeLjjN03rp0zekqUbJBhMyUyQrp25YiKilK7du105MgRubi4qFOnTgoICNAPP/wgi8Wid999V5cvX9bmzZu1fv16WSwW1a9fX61atXJU/QAAAAAA5Gwurpl+S9CUpGvGxOeff6433nhDrq6u+vvvv9W8eXPt2rVLVatWTTIjIiwsTL169dLevXs1ZswYDRgwwCHfADIvZkwAAAAAAO4lXc0v58+fL4vFou7du6t58+YpnlujRg0tX75cBQsW1GuvvaYtW7ak59YAAAAAACAbSFcwsXv3bklS586d7R6/ezJGQECAXnvtNcXGxmrs2LHpuTUAAAAAAMgG0hVMXLlyRZJUsmRJ25iHh4ft82vXriV5TMOGDSVJK1euTM+tAQAAAABANpCuYMLLy0uSscNGAj8/P9vn9vYvTTj37Nmz6bk1AAAAAADIBtIVTAQHB0uSTp++vV+qv7+/8ufPL0las2ZNksck9JZwd3dPz60BAAAAAEA2kK5gonbt2pKkzZs3Jxpv0aKFrFarRo8erYsXL9rGjx49qv/973+yWCyqUaNGem4NAAAAAACygXQFE61atZLVatW8efMSjQ8cOFCSdPjwYZUrV07dunXTww8/rOrVq+vkyZOSpBdeeCE9twYAAAAAANmAxXr31hlpEB0drfbt2ysuLk6TJ09W6dKlbcdGjBihkSNHGjf5r69Ewq2eeeYZ/fjjj+mpG1lAZGSkfH19FRERIR8fH7PLAQAAAABkQukKJu5l6dKl+vHHH7Vr1y7FxsaqbNmy6t27t7p27ZpRt0QmQjABAAAAALiXDA0mkLMRTAAAAAAA7sXN2Tc8fPiwVq9eLUnq3bu3s28PAAAAAAAyEacHE6tWrdLTTz8tFxcXggkAAAAAAHK4dO3KkR6sIAEAAAAAAKYFEwAAAAAAAAQTAAAAAADANAQTAAAAAADANAQTAAAAAADANAQTAAAAAADANAQTAAAAAADANAQTAAAAAADANG6pPXHkyJEOuWFYWJhDrgMAAAAAALI+i9VqtabmRBcXF1ksFofc1Gq1ymKxKC4uziHXQ+YUGRkpX19fRUREyMfHx+xyAAAAAACZUKpnTEhGoAAAAAAAAOAoqQ4mli9fnpF1AAAAAACAHCjVSzmAtGIpBwAAAADgXtiVAw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MbN7AIAAAAA5ExWq1WT1x7VT+uO6VzkDdUOyq/XW5dTtWJ+ZpcGwIksVqvVanYRyJ4iIyPl6+uriIgI+fj4mF0OAAAAMpkvl+zXV0sPJBrzcnfVvAGNVKZgXpOqAuBsLOUAAMCJjl6IUv9ftqrSsEWqO+offbpor27GxpldFgA43fWYOE1cfSTJeHRMnCatSToOIPtiKQcAAE5yJTpG3b9fp/CrNyUZL77HrTik45eiNfaJB0yuDk5z+ZgU+pMUeUYqUU+q2k3K5Wl2VYDTnY64rqs3Y+0eO3DumpOrkeLjrVq5/7x2n4lUyQJealM5ULlceR8XcAaCCQBA9nBul7RrtmS1SpU6SoWrm11REjM3n7SFEndauOOM/u9ClIL885hQFZzq8EppWg8p9rrxddjP0qYfpb4LJA9vc2sDnKyIb255e7jZDSfKFHLuMo6rN26pz8SN2nr8im2slH8eTXu+ngJ9CQ6BjEYECADI+tZ8LY1vIP07Wlr1mfR9E2nF/8yuKokD4Vftjlut0qHzzn93ECb4843boUSCM2HSxh9MKQcwU253Vz3dKDjJuJe7q55pGOTUWr5dfihRKCFJhy9E6YOFu51aB5BTEUwAADK/fYukie2k0WWlqY9KR1ffPnbluPTP8KSPWfGxdOGg00pMjXKF7L8jbrFIZQvybnm2d/mYdGGf/WMHlji3FiCTGNyyrIZ3qKRg/zzycnfVQ+UC9Ovz9VTGyT8T/9p5xu744l1nFR/PXgFARmMpBwAgc9s9V5rRR9J/LwwPh0tHV0m950pBjaT9f0vWeDsPtEr7/pT8Bzqz2hR1q1VcP646orORNxKNd6xeRCUKeJlUFZzGPa9kcbH/fGUZB3Ioi8WipxsG6+mGSWdOOJOLxWJ33CL74wAcixkTAIDMbeWnsoUSCeJjpX8/Mz53S2Htb0rHTODrlUsz+9XXozWKyDd3LhX1y61XW5TV6McyXz8MZIA8BaSybewfq9nLubUASOThqoXtjrevGigXF8IJIKNZrFYrc5OQISIjI+Xr66uIiAj5+PiYXQ6ArMhqld73s38sT0HpjQPS9cvSF5WlW1GJj7t6SIN3SnkLZniZQKpdOy/NeEo6vs742tVDajRIajbU1LKAnO56TJyenbJJaw9dtI1VCPTWT88+qABvj/u44BXJPY/kmstxRQLZGEs5AACZl8Ui5S8tXTqU9FiBMsZ/c+eTuk2S/nheuhlhjLl7S49+myiUuBkbp4Xbz2jnKWMbuEdrFpVvbl4wwsnyBkjPLJLO7jC2Cy36gJTH3+yqgBwvt7urpj1fT+sPX9SeM5EKKpBHD5ULSPtsif2LpX9GSOG7JA9fqVYfqcUwAgrgHpgxgQzDjAkADrF1qjTvlbsGLVLP36TybW8PxURJB5ca6/fLtEi0Zv9yVIx6/rBee8/e3hUjwNvjvwZrzt2SLts5sETaMlmKviQFN5EefFHyym92VchKrl+W1n0rHfzH+P+2Ri+peg+zqwLS7tQWKaS1sdzwTnVflNp/ak5NQBZBMIEMQzABwGG2TpVWjzFmThSsLD30plT50VQ//MMFu/Xj6iNJxh8qF6Apz9R1XJ2Ocv2ytH2GdPmoVLi6VLmz5HYfU4kz2vrx0qK3E4/5l5eeWyJ5+ppTE7KWmGjpxxZS+F1bMjYcJLV635SSgPs260Vp+29Jx91yS/+3X/Lk9XCyTodJh1cYwXalR/mzyoFYygEAyPwe6G18WK3G8o40Wro33O74vwfO62ZsnDzcXNNboeOE75WmPCJFnb89tvYbqc/8zDUTISZKWv5R0vEL+4wgqcHds1wAO7b/ljSUkIwZFPX70yMGWcuVY/bHY69L18Kz7y/bFw5IJzdJvsWkoMZp+3faapXmDzT+3Uiw+F3piZlSiQcdXysyrRy7K0ffvn316KOPJhr7/fff5enpqU8/NaZaRUVF6a233lKpUqXk6empgIAANW3aVAsWLEj0uIMHD+rpp59WsWLF5OHhoeDgYPXs2VObN29O0/3vFhoaqm7duqlQoULy9PRUuXLl9Pzzz2v//v3JPmbEiBGqUKGC8uTJo3z58qlly5basGFDonMOHTqkzp07KyAgQD4+PurevbvOnTtn93ovvPCCXF1d9dtvdtJfAHC2+wglJMnDzf4/d+6uLnK9z2tmmEVvJw4lJOncTmn1l+bUk5xzu6WbkfaPHV/v3FqQdZ3cYn88/pZ0ZptzawHSq8gD9se9/CW/Es6txRni46U5/aWxtaU5L0lTOkjfNTb656TW3gWJQwlJuhEhzX7BCC2QY+TYYOJuP/74o5588kmNHTtWb775piSpX79+mjNnjsaOHau9e/dq0aJF6tq1qy5evN2td/PmzapVq5b279+v77//Xrt379bs2bNVoUIFvf766/ddz4IFC1SvXj3dvHlTv/zyi/bs2aOffvpJvr6+eu+995J9XLly5TR27Fjt2LFDq1evVlBQkFq3bq3z540XuVFRUWrdurUsFouWLVumNWvWKCYmRh06dFB8fOJ91aOjozV9+nS98cYbCgkJue/vBQDM1uWBonbHO1QvIjfXTPRP4a0bxlRWe/b95dRS7sm7kKRkQh3vQKeWgizM1/7/m5IknxSOAZlRvZckrwJJxx96S3Jzd349GW3rZCns58Rj53ZICwYnPTc+Trp1Pen47rn2r335qHQmLJ0FIithKYekTz/9VMOGDdO0adPUtWtX2/j8+fP11VdfqX379pKkoKAg1apVy3bcarWqb9++Klu2rFatWiUXl9svbmvUqKFXX331vuqJjo7W008/rfbt22v27Nm28eDgYD344IO6cuVKso994oknEn39xRdfKCQkRNu3b1eLFi20Zs0aHT16VKGhoba+D5MmTVL+/Pm1bNkytWzZ0vbYmTNnqlKlShoyZIgKFy6so0ePKigo6L6+JwAw0zMNg7X7dKTmhJ22jdUNyq/3Hq5kYlV2uLhKru5S3M2kx3J5Or+elPiVkMq1lfbfFZi45JJqPW1OTch6aj5lLNuIuZZ4PPghqVAm+/8TuBe/4tJz/xgz3I6vN0LaOs9LlTqaXVnG2D7T/viBv43tUnP7GWHEkuFS2C/G/+cl6kutP5SK1f7v5BRmLVoy0RsHyHA5/m/77bff1gcffKAFCxYkCiUkKTAwUH/++aeuXr1q97FhYWHatWuXXn/99UShRAI/P7/7qunvv//WhQsXbDM37ve6MTExmjBhgnx9fVW9enVJ0s2bN2WxWOThcbuJmqenp1xcXLR69epEjw8JCVGvXr3k6+ur9u3ba9KkSSne7+bNm4qMjEz0AQCZgZuri8Y8XlP/vPaQvnq8hub0b6gZ/erL1yuTbd/mmkuq0sX+sWqPO7eW1Oj8ndGY0/Jfj458QVL3KVJgFVPLQhbiV1x68ncpsJrxtUsuqUpXqdtkU8sC7lv+UlLHb6QBm4zeQNk1lJDsh+iSsTtWws4kc/tLG7+/HT4eXydN7SRd/q8fR+XO9q+Rv/TtnwvIEXJ0MPHXX3/pf//7n+bOnZtopkCCCRMmaO3atSpQoIDq1KmjwYMHa82aNbbjBw4ckCRVqFDBoXWl97oLFixQ3rx55enpqS+//FJLliyRv7+xR3q9evWUJ08evfXWW4qOjlZUVJTeeOMNxcfH68yZ2+vBDhw4oPXr16tHD2O7rl69emnSpElJlnvc6eOPP5avr6/to3jx4vdVPwBklDIF86pTjaKqUdzP/gnhe413dha+Lu3/25z1rW0+kko0uGPAYoQSD/Zzfi2SdOWEtGuOdGJj0mO5/YxfIN84KA0MlV4JlSo87OQCkeWVrC/1WyX93wHprSPSYxMzV6NXAPaVb29/vPiDUh7///79mJ30eMw1afNE4/MK7Y1ZJXfyKiB1/eG++0oha8rRwUS1atUUFBSkYcOG2Z0V0aRJEx0+fFhLly5V165dtWvXLjVu3FgffPCBJGMphyRZHPw/TXp3cG3WrJnCwsK0du1atW3bVt27d1d4uNGRPiAgQDNnztT8+fOVN29e23aeDzzwgFxdb3elDwkJUZs2bWyBRvv27RUVFaV//vkn2fsOGTJEERERto8TJ06k6/sAAKcK/UUaX19aM0ba9KM0rbv0+zNGcy9n8sovPfOX9NwyqWuI8a5bl+8lVxNWXy4aIn1VXZrZRwppJU1oJl210yzZK7/xLqGd2YNAquUtKHl4m11FymJvStt+kxa8Jv37mXT1rNkVAeap95JUvF7iMa8C0sOfG59fOW7MnrDn8tHbnz/8mfTyeqntJ1LnCdKgHVLRWvYfh2zLYk3vb8FZVN++fXXlyhV9/fXXatasmQIDA7Vo0SJ5e6f8D+KHH36okSNH6tq1a9q1a5ceeOABTZs2TT179ryv+8+ZMyfJsdmzZ6tLly5au3at6tevn6br2lO2bFk988wzGjJkSKLxCxcuyM3NTX5+fgoMDNTrr7+uN954Q3FxcSpevLjOnj2baIlKXFycunfvrunTp6fqvpGRkbbgI6GfBQDczWq16p894Vq655w8c7mqc82iqp7cjIaMcvOq9HlFKcbO0r0nZkjl2ji3nsxg22/S7BeTjpdrJz3BTk3IgW5EGrsO3NmQz8NH6vWHVLyuaWUBpoqPM5ozJ2wXWrWbMZtOkqIvSZ9XsL/ko8VwqfFrTi0VmVuOf2ujRIkSWrlypcLDw9W6det79kWoVKmSYmNjdePGDdWoUUOVKlXS559/bneJQ0pNKlPSunVr+fv727YtTe91rVarbt5M+gPB399ffn5+WrZsmcLDw9Wxo7EGLqGvRmhoqMLCwmwfM2fO1Jw5cxLtSgIA6WG1WvXqb2F6fupm/bbphCavPapO367RxNVHnFvIsbX2QwnJWNKRE21LJnw48LfxYhPIaTZ8l3SXgJuR0p//Z0o5QKbg4ipVfERq9b5U9/nboYRkzKarZ2cZok8xqVZfZ1WILIJdOSQVK1ZMK1asULNmzdS6dWv9/fff8vX1VdOmTdWzZ0/Vrl1bBQoU0O7duzV06FA1a9Ys0Y4WLVu2VJMmTTR06FBVqFBB165d0/z587V48WKtXLky2ftGREQoLCws0Vj+/PlVokQJ/fjjj+rWrZs6duyogQMHqkyZMrpw4YJmzJih48eP67ffkr5gjIqK0qhRo9SxY0cVLlxYFy9e1Lhx43Ty5El169bNdt6kSZNUsWJFBQQEaN26dXr11Vc1ePBglS9fXpKxjOPhhx+2NcxMULlyZQ0aNEg///zzfe84AgB3Wn3wguZtO51k/JNFe9W5ZlHly+Ok7dXc86ZwLI9zasgIZ7ZL53ZJ/mXv6ICeSrei7Y9b46XYG+mvDchqkgspz2wzlnSwTS6QVMv3jaV+W6ZI1y9LpZtLjV+njwySIJj4T9GiRbVy5Uo1a9ZMrVq10uLFi9WmTRtNmTJFQ4cOVXR0tIoUKaJHHnlEw4YNsz2ubt262rx5s0aNGqXnn39eFy5cUOHChdWgQQONGTMmxXuuWLFCNWvWTDTWp08fTZ48WZ06ddLatWv18ccf64knnlBkZKSKFy+u5s2b68MPP7R7PVdXV+3du1dTpkzRhQsXbE07V61apcqVK9vO27dvn4YMGaJLly4pKChI77zzjgYPNvYbPnfunBYuXKhp06Ylub7FYlGXLl0UEhJCMAHAIVbuO293PCY2XmsPXdTD1Qo7p5AS9aV8wdLlu2ZqWFyk6plwN4x7uXVDmtk38VaeQY2lx6dJnqlcWleujXRiQ9LxwtUlnyIOKRPIUty97I9bXCW3TLadL5BZWCzG7AhmSOAecmyPCWQ8ekwAsLl4SIo8LQVWTTTNc8w/+zXmnwN2HzL1mbpqUi7ASQVKOrtT+u0J6cp/W5jlyiO1/Viq1cd5NTjKslHSv3aWA9Z57nZTsnu5ec3Y0u3U5ttjHj5Sr1lS8TqOqRPISsJ+lebYmZZe4RHp8V+cXw8AZCMEE8gwBBMAdP2y9Puz0qGlxte5vIwpnE2MNdnHLkapxecrFRuf+J+ion659e+bzeTq4uStwuLjpWNrjK3MSjZM/eyCzOar6ok7nifw8JGGpGHHpNgYac88Y+aETxGp+hOSdyGHlQlkOYuGGr0mrHHG18XqGjOR8joxRAWAbIhgAhmGYAKAZvSRds9JOt7jF6NZlqQF20/r3Tk7dSX6liQpqICXxj1ZS5WKZMKfG1fPSevGGs0y8xaS6jwrlWlhdlVJfV5Bunom6birh/ReuPPrAbKTiFPSqS2Sb1G2NMyJTodJ26dLMVHGkrdy7dgqGXAAgglkGIIJIIeLviSNLnP7ncU7lWsrPXF76+Ebt+K0+ehl5XZ30QMl8slicfJMidS4dl76oZkUcdeMgw5fZb61swtekzaHJB2v3FnqNtnp5QBAtrDpR2nh/0m649enyl2kxyYavRQA3DfiPQBAxoi5Zj+UkIwlHnfwzOWqRmX9Vatk/swZSkjSxu+ThhKStOxDY8lDZtJ0iORfPvGYbwmp1Uhz6gGArO76Fenvd5UolJCkXbOkg0vNqAjIVtiVAwCQMfxKSP7lpAv7kx4r3dz59aSXvR0qJCnqvHTpsFSwgnPrSUneAKnfKmnXHOncTmO70CqPJb+rAAAgZUdXS7HX7R87sFgq29K59QDZDMEEACDjtP1E+rWnFHfz9lhARenBF82r6X75FLU/7pJLylvQubWkhpuHVL2HpB5mVwIAWZ+H9/0dA5AqBBMAgIxTpoX00lppyySjGWPxelKNJySPvGZXlnZ1npO2z0i6PKVqN8krvzk1AQCcI6iR5Ffy9pbSCSyuUvXHzakJyEZofokMQ/NLANnOrjnSkmHGC1NXD6lad6ndpyyRAICc4NwuaXovY/meJHn6Su0/M/4tAJAuBBPIMAQTALKl+Hgp8qTk6Sd58rMNAHIUq9XoORQTJZWoTzANOAhLOQAASAsXF6OxJwAg57FYpBL1zK4CyHbYLhQ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jGzewCkH1ZrVZJUmRkpMmVAAAAAIC5vL29ZbFYzC4jUyKYQIa5evWqJKl48eImVwIAAAAA5oqIiJCPj4/ZZWRKFmvC29qAg8XHx+v06dNOTQYjIyNVvHhxnThxgv/pkanxXEVWwvMVWQXPVWQVPFdzJmZMJI8ZE8gwLi4uKlasmCn39vHx4Yc8sgSeq8hKeL4iq+C5iqyC5ypgoPklAAAAAAAwDcEEAAAAAAAwDcEEshUPDw8NHz5cHh4eZpcCpIjnKrISnq/IKniuIqvguQokRvNLAAAAAABgGmZMAAAAAAAA0xBMAAAAAAAA0xBMAAAAAAAA0xBMAAAAAAAA0xBMIFsZN26cgoOD5enpqVq1amnVqlVml4Qc7OOPP1adOnXk7e2tggUL6tFHH9W+ffsSnWO1WjVixAgVKVJEuXPnVtOmTbVr1y6TKgYMH3/8sSwWiwYNGmQb47mKzOTUqVPq1auXChQoIC8vL9WoUUNbtmyxHef5iswgNjZW7777roKDg5U7d26VKlVKI0eOVHx8vO0cnquAgWAC2cb06dM1aNAgvfPOOwoNDVXjxo3Vrl07HT9+3OzSkEOtXLlS/fv31/r167VkyRLFxsaqdevWioqKsp3z6aef6osvvtDYsWO1adMmBQYGqlWrVrp69aqJlSMn27RpkyZMmKBq1aolGue5iszi8uXLatiwoXLlyqW//vpLu3fv1ueffy4/Pz/bOTxfkRn873//03fffaexY8dqz549+vTTTzV69Gh98803tnN4rgL/sQLZRN26da39+vVLNFahQgXr22+/bVJFQGLh4eFWSdaVK1darVarNT4+3hoYGGj95JNPbOfcuHHD6uvra/3uu+/MKhM52NWrV61ly5a1LlmyxPrQQw9ZX331VavVynMVmctbb71lbdSoUbLHeb4is3j44YetzzzzTKKxLl26WHv16mW1WnmuAndixgSyhZiYGG3ZskWtW7dONN66dWutXbvWpKqAxCIiIiRJ+fPnlyQdOXJEZ8+eTfS89fDw0EMPPcTzFqbo37+/Hn74YbVs2TLROM9VZCbz5s1T7dq11a1bNxUsWFA1a9bUDz/8YDvO8xWZRaNGjbR06VLt379fkrRt2zatXr1a7du3l8RzFbiTm9kFAI5w4cIFxcXFqVChQonGCxUqpLNnz5pUFXCb1WrVa6+9pkaNGqlKlSqSZHtu2nveHjt2zOk1Imf77bfftHXrVm3atCnJMZ6ryEwOHz6s8ePH67XXXtPQoUO1ceNGDRw4UB4eHurduzfPV2Qab731liIiIlShQgW5uroqLi5Oo0aNUs+ePSXxsxW4E8EEshWLxZLoa6vVmmQMMMOAAQO0fft2rV69Oskxnrcw24kTJ/Tqq69q8eLF8vT0TPY8nqvIDOLj41W7dm199NFHkqSaNWtq165dGj9+vHr37m07j+crzDZ9+nT9/PPPmjZtmipXrqywsDANGjRIRYoUUZ8+fWzn8VwFaH6JbMLf31+urq5JZkeEh4cnSaEBZ3vllVc0b948LV++XMWKFbONBwYGShLPW5huy5YtCg8PV61ateTm5iY3NzetXLlSX3/9tdzc3GzPR56ryAwKFy6sSpUqJRqrWLGirdk1P1uRWbzxxht6++239fjjj6tq1ap66qmnNHjwYH388ceSeK4CdyKYQLbg7u6uWrVqacmSJYnGlyxZogYNGphUFXI6q9WqAQMGaNasWVq2bJmCg4MTHQ8ODlZgYGCi521MTIxWrlzJ8xZO1aJFC+3YsUNhYWG2j9q1a+vJJ59UWFiYSpUqxXMVmUbDhg2TbL28f/9+lSxZUhI/W5F5REdHy8Ul8a9brq6utu1Cea4Ct7GUA9nGa6+9pqeeekq1a9dW/fr1NWHCBB0/flz9+vUzuzTkUP3799e0adM0d+5ceXt7294R8fX1Ve7cuWWxWDRo0CB99NFHKlu2rMqWLauPPvpIXl5eeuKJJ0yuHjmJt7e3rfdJgjx58qhAgQK2cZ6ryCwGDx6sBg0a6KOPPlL37t21ceNGTZgwQRMmTJAkfrYi0+jQoYNGjRqlEiVKqHLlygoNDdUXX3yhZ555RhLPVeBOBBPINnr06KGLFy9q5MiROnPmjKpUqaI///zT9g4K4Gzjx4+XJDVt2jTR+KRJk9S3b19J0ptvvqnr16/r5Zdf1uXLl/Xggw9q8eLF8vb2dnK1QMp4riKzqFOnjmbPnq0hQ4Zo5MiRCg4O1pgxY/Tkk0/azuH5iszgm2++0XvvvaeXX35Z4eHhKlKkiF588UUNGzbMdg7PVcBgsVqtVrOLAAAAAAAAORM9JgAAAAAAgGkIJgAAAAAAgGkIJgAAAAAAgGkIJgAAAAAAgGkIJgAAAAAAgGkIJgAAAAAAgGkIJgAAAAAAgGkIJgAAAAAAgGkIJgAAyMQmT54si8Uii8Wio0ePJjnet29fWSwWBQUFmVYDzDNixAjb3w0AAFkVwQQAABloxYoVtl8cU/MxefJks0vOMpo2bWr7c3N1ddWuXbtSPP/o0aO280eMGOGcIgEAwD0RTAAAAKfIyNkd8fHxhA0AAGRRbmYXAABATvHSSy/p5ZdfTvGcYsWKpemakydPZpbFf/744w9t27ZN1atXN7sUAACQBgQTAAA4ScGCBVWlShWzy8h2fHx8dOPGDcXExGjYsGGaO3eu2SUBAIA0YCkHAADI0vLly6fnnntOkjRv3jxt3rzZ5IoAAEBaEEwAAJCFpbZvw7x589SmTRv5+/vLy8tL5cqV0xtvvKGzZ89KkoKCgmSxWNS3b9973jM+Pl4TJkxQgwYNlC9fPuXJk0fVqlXTqFGjFB0dneT8hJ0jpkyZIkk6duyY3caf6fHOO+/I09NTkjRs2LD7ukZqdx+5s4mmvWU0d/+dnD17Vv/3f/+ncuXKycvLS0WLFlX37t2TNOs8evSoBg4cqHLlyil37twqVKiQnnzySR06dCjV38OVK1c0fPhwVa5cWXnz5lX+/PnVtGlT/fLLL6l6fGxsrEJCQtS+fXsVKVJEHh4e8vf3V5MmTTRmzBjduHEj2ccmNCNt2rSpJOnAgQMaMGCAypYtKy8vL3Z1AQAki6UcAABkY1arVS+99JK+//77ROMHDhzQZ599pp9//ll//vlnqq8XFRWlVq1aadmyZYnGd+zYoR07dmjevHlatmyZ8uTJ45D6U6tIkSJ68cUX9dVXX+mvv/7SunXrVL9+fafWYM+2bdvUtm1bWwAkSdevX9fMmTO1cOFC/f3332rUqJGWLVumLl26KCIiwnbejRs3NG3aNP31119atWqVKleunOK9jhw5olatWiUKMqKiorRy5UqtXLlSc+bM0a+//io3N/sv/w4dOqSOHTtq9+7dicYvXryoVatWadWqVRo3bpwWLlyosmXLpljL3Llz9eSTTyoqKirF8wAAkJgxAQBAtvbJJ5/YQolixYpp7Nix2rBhg/7991+98847ioiI0GOPPWZ3poM9L7zwglasWKE+ffpo4cKF2rJli2bPnm0LATZu3KgPP/ww0WNefvll7dixQ506dZJkhAgJQcadH+k1ZMgQeXl5SZLee++9dF8vvaKjo9W5c2fFxMToo48+0po1a7R+/XqNGDFC7u7uio6O1lNPPaWDBw+qc+fO8vb21ldffaX169dr9erVGjx4sCwWiy5fvqxnn332nvfr0aOHjhw5on79+umff/7Rpk2bFBISonLlykmSfv/9d7322mt2H3vmzBk1bNhQu3fvlre3t15//XX99ddf2rp1q5YvX277sz1w4IDatm2bKEC52/Hjx9WrVy95eXnpk08+sX3f33zzjfLmzXt/f5gAgGyNGRMAADhJeHi4du7cmezxggULqmDBgg6735kzZzRy5EhJUqlSpbRu3bpE12/cuLHat2+vZs2aKSYmJlXXXLt2rX766Sf16tXLNvbAAw+oXbt2ql27tnbu3KkffvhBH3zwge2d+YTvy8/PT5KUK1euDGkCWqhQIfXv31+jR4/W0qVL9e+//6pJkyYOv09qnT9/XlarVRs3blTp0qVt4w8++KACAgLUv39/HT16VA0aNFChQoW0Zs0aBQQE2M5r2LCh3NzcNHr0aG3YsEGhoaGqWbNmsvfbtGmTpk2bpp49e9rGateurW7duqlx48batm2bvv32Wz3//POqWrVqose+8MILOnfunIoXL64VK1aoVKlSiY43bdrUdp3Dhw/rs88+0wcffGC3jiNHjqhIkSJat26dSpQokej7BgDAHmZMAADgJOPHj1fVqlWT/Rg3bpxD7zdlyhRbT4Avv/zSbujRoEED9e/fP9XX7NKlS6JQIoGHh4cGDBggyZj6f/dyAGd58803be/KZ4ZZEx988EGiUCLB008/beuJcf78eX3zzTeJQokEL730ku3zVatWpXivRx55JFEokcDb21sTJkyQZPQH+e677xId37lzpxYsWCBJGjt2bJJQIkHNmjVtz5WJEyemWMsnn3ySKJQAACAlBBMAAGRTS5culSQVKFBADz/8cLLn9e7dO9XXfPLJJ5M9VqtWLdvnhw8fTvU1Hcnf318DBw6UJP3777/6559/TKlDkiwWi7p37273WO7cuW19GvLly6fWrVvbPS84OFje3t6S7v1n+vTTTyd7rG7durYeFXf/mSRsr+rl5ZXi80SSbQbK6dOndeLECbvnuLu7q1u3bileBwCAOxFMAADgJMOHD5fVak32Y8SIEQ69X8KykRo1asjV1TXZ86pWrSoPD49UXbNChQrJHsufP7/t86tXr6aySsf7v//7P/n6+koyd9aEv79/oj+TuyUsbSlTpkyKu5IknHevP9M6deqkeLxu3bqSjMandy7dSdheNTo6Wm5ubnZ3TEn4eOSRR2yPu7Oh553Kli1rmw0CAEBqEEwAAJBNXb58WZLu2bfC1dVV+fLlS9U1E5pL2uPicvtlRVxcXKqulxHy5cunwYMHS5LWr1+vv/76y5Q6Uvqzkm7/eaX2vHv9md7r77lQoUKSjJ1aEp4bktH75H4k1zA1tc8lAAAS0PwSAABkO4MHD9ZXX32ly5cva9iwYWrXrp3ZJWW4lGZdSEYgYU9C4BEcHKx58+al+n7BwcF2x1OanQMAgD0EEwAAZFP58uXT2bNn7/mOeFxcXKJ30LMDHx8f/d///Z/eeecdbd68WXPnzlX16tVTfMydMz7i4+OTPS8qKsphdTpSwq4ayUl4HlgslkSzGgoUKGB7fIUKFWy7qQAA4Cws5QAAIJtKaHYYFhaW4jKAHTt26ObNmxlez73e0Xe0gQMHyt/fX9Lt/h4pSWgyKSnFoGbfvn2OKdDBNm3alKrjZcuWlbu7u208YQvS6OhorVmzJuMKBAAgGQQTAABkUy1atJBkbN+5cOHCZM+bOnWqU+pJaIjojBBEkvLmzau33npLkrRt2zb98ccfKZ5/59KEhIaQ9kybNs0xBTrYlClTkj22efNmWzPUli1bJjrWqVMn2+effvppxhQHAEAKCCYAAMim+vTpY9ttY/DgwTp//nySc9atW6dvv/3WKfUULlxYkrGkwFm7dvTv31+BgYGSpP/9738pnlulShXbLhpjx461G6D8+uuv9ww4zDJv3jzNmDEjyfi1a9f0wgsvSDKWq7z44ouJjtepU8e2Xemff/6p4cOHp3ifo0eP6tdff3VQ1QAAEEwAAJBtFSlSxPZL5uHDh1WrVi2NGzdOmzZt0urVq/Xee++pRYsWKlKkiAICAiRl7HKLBg0aSDL6N/Tr10/r16/XgQMHdPDgQR08eDBD7pk7d269/fbbkqQLFy6keK6bm5vtF/idO3eqefPmmjt3rkJDQ/XXX3/pmWeeUa9evVS/fv0MqTW9ateurSeeeEL9+/fX8uXLtWXLFk2aNEm1a9dWaGioJCOoqVatWpLHTpo0yRYcjRw5UvXq1dOECRO0bt06hYaG6p9//tEXX3yh1q1bq0yZMpk2nAEAZE10NwIAIBt7++23dezYMX3//fc6ceKE+vfvn+i4v7+/Zs6cqS5duki6vdwiIzRv3lz16tXT+vXrNW3atCRLIu7VA+J+vfjiixo9erROnTp1z3Pfe+89rVixQuvXr9fatWv16KOPJjr+0EMPaezYsapatWqG1JoeM2bMUIsWLTRu3DiNGzcuyfGuXbvqiy++sPvYIkWKaN26derWrZs2bdqkDRs2aMOGDcney8fHx2F1AwDAjAkAALIxi8Wi7777TnPnzlXr1q2VP39+eXp6qkyZMho4cKBCQ0NVu3ZtRUZGSpJ8fX0zrBYXFxctXrxY7777rqpXr668efM6pSGmp6en3nnnnVSd6+XlpWXLlmnUqFGqWrWqcufOLR8fH9WpU0djx47V0qVLlTdv3gyu+P4EBwdry5YtGjp0qCpWrCgvLy/5+vqqSZMm+vnnn/X777+nuONGyZIltWHDBs2ePVuPP/64goOD5eXlpVy5cikgIEANGjTQ66+/rpUrVyokJMSJ3xkAILuzWDPq7QkAAJAlnDx50rbN5I8//qhnn33W5IoAAEBOwowJAAByuDsbGdarV8/ESgAAQE7EjAkAALKxqKgoRUZG2hob3i00NFQPPfSQrl69qlq1aqW4TSYAAEBGoPklAADZ2Pnz51WxYkU9+uijatu2rcqXLy8PDw+dPn1aixYtUkhIiK5fvy6LxZJsY0QAAICMxIwJAACysaNHjyo4ODjFc9zd3fXDDz+od+/eTqoKAADgNoIJAACysVu3bmn27Nn666+/tHnzZoWHh+vy5cvy8vJSUFCQWrZsqVdeeUUlS5Y0u1QAAJBDEUwAAAAAAADTsCsHAAAAAAAwDcEEAAAAAAAwDcEEAAAAAAAwDcEEAAAAAAAwDcEEAAAAAAAwDcEEAAAAAAAwDcEEAAAAAAAwDcEEAAAAAAAwzf8DxlKciooz6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sp>
        <p:nvSpPr>
          <p:cNvPr id="6" name="AutoShape 4" descr="data:image/png;base64,iVBORw0KGgoAAAANSUhEUgAABCYAAAH3CAYAAABn8V4SAAAAOXRFWHRTb2Z0d2FyZQBNYXRwbG90bGliIHZlcnNpb24zLjguMCwgaHR0cHM6Ly9tYXRwbG90bGliLm9yZy81sbWrAAAACXBIWXMAAA9hAAAPYQGoP6dpAACAG0lEQVR4nO3dd1yV5f/H8fcBBEQZKihucO+RI3fuVWpqapapbUszrV9DKzXL6psNK9OycFWWWm7LNFfuCe69N05QUBE4vz/uOIocEORwbsbr+XjwCK77Pvf9QU94eJ/r+lwWq9VqFQAAAAAAgAlczC4AAAAAAADkXAQTAAAAAADANAQTAAAAAADANAQTAAAAAADANAQTAAAAAADANAQTAAAAAADANAQTAAAAAADANAQTyDBWq1WRkZGyWq1mlwIAAAAAyKQIJpBhrl69Kl9fX129etXsUgAAAAAAmRT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A3BBAAAAAAAMI2b2QUAAAAAyKQuHJBOh0p+JaUSD5pdDYBsimACQOZw9ZwUcUIqUEbK7Zfmhx8+f00hq49o79mrCvbPo6cbBqlyEV/H1wkAQE4QHyfNeVna/tvtsaK1pSdmSHkKmFcXYE/0JWnV59K+PyU3T6lqN6nBK5JrLrMrQypZrFar1ewikD1FRkbK19dXERER8vHxMbscZFaxN6X5g6QdM6T4WCmXl1S/v9T83VRfYu/ZSHUbv05Xb8baxtzdXDT1mbqqV4oXT0COEB8n7V8knd8nFawolW0tubiaXRWQda3/Tlr0VtLxKl2lxyam7VpXTkjH10l5/KXgppKL41eTL9p5Rt+tPKxjF6NUqYiPXmleNvFrgPh4aecf0u45xteVOxvfi8Xi8FrgZLE3pR+aS+d2Jh6v3FnqNtmUkpB2BBPIMAQTSJW/35HWjU063vEb6YHeqbrESz9v0V87zyYZr10yn35/qUF6K3S8fYuk9d8aL9SK1ZYav278IgXg/kRdlKZ2ks7tuD1WuLr01BzJK79pZQFZ2oSmxhKOu7nkkoackHLlTt11/hkhrflassYZX+cvLT05UypQ2lGVam7YKb36W1iiMTcXi6Y9X091g//7GTD7JWnbtMQPrPGk9Og4h9UBk2yfIc163v6xl9fzGiuLoPklkEltOnpJ0zcdV9iJK2aXknHi46WtU+0f2zI51ZfZdPSy/Uscv6xMl72G/Sr92kM68q90+Yi0Y6b0YyspfK/ZlQFZ19L3E4cSknRmm7R8lDn1INO6djNWe85EKvLGLbNLyfxib9ofj79lzFBKjb1/Squ/vB1KSNKlQ9KsF9Jf3x2+WnogyVhsvFXjVhw0vjgdmjSUkKSwX6TTYQ6tBSY4sy2FY9udVwfShR4TQCYTcf2WnpuyKdEv2w+VC9D3T9WSZ65sNi05Lka6GWn/WNSFVF8m0NdDF64lfQFVyNtTlsw0RTM+Xlr+UdLxmKvSmq+kzuOdXxOQHeyea3981xzp4c+dWgoyJ6vVqi+W7FfI6iOKjomTZy4X9XqwpIa2rygXl0z070RqWa3SgSXSvoW319MXq+3Ye5RvJ4XvTjoe3ETyyJu6a2yfbn/81Gbp4iGHzJq4FRevw+ej7B7bd/aq8cnR1clf4OgqqUiNdNeRrV05Ybxmc+AsF4fKX+r+jiFTYcYEcpTjF6M1f9tpbTl2yexSkvXpor1JZgCs3H9e3yxL+m5AlpfLUyqeTIfvUk1TfZk+9YPsjvduUNL2udVq1e9bTurJH9ery7g1+nb5QUXd0ZPCKa5fkiKO2z92JsyppQDZSnIBpMWklzmHV0rLPjTW6EddNKcGJPLT+mP6ZtlBRccY79zfuBWvH1cf0fiVh0yu7D7NHSBN62bMLtzwnfRjC2O5hCM1fNVYEnWnPAFSu09Tf43kZl1IUuyN+6vrLrlcXVQ8v/1lJaUC8hif5AlI/gJ5CjqkDoc7uUVa8T/j58i18/bPib0pXT1rvPGRES4dkSa2k8ZUkb55QPr2Qen4hoy5V3pU7SZ5F046XryeVLyO8+vBfaHHBDJMZuoxYbVa9c6cnfp143ElPOOrF/dTSJ/a8s/rkaZr3bgVp52nIpQvj7tKB6TyHYM0qDr870RNHBMUy5dbq99q7vD7me74BumnztKtO97t8C4sPbtY8iuR6stM+PeQxq84pMvRt5TXw019GpTU663K294JGz53p6asO5boMTVL+GnGi/WVy9VJv7zE3ZI+Kytdt7P0pHx7qeevzqkDyG4WDJY222nGV/dFqb3xS5TVatXcsNOat+20bsXFq03lQPWoU9yx///Hx0kz+0p75t0ec/eWnpguBTV03H1kLEmYG3ZKRy9EqWJhH7WvWticWXUnNkpLR0rH1kregVKd56SGgzKkuWF6tPpipQ6EX0syXsTXU2uHtDChonQ4ukaa3D7puEsu6bXdUt7bv2ifvnJdRy5EqXRAXgX6eqb9XnG3jBlJCduFVuuetp2ztkyR5g9MOp4vWBoY6rDGk79uPK4hsxIv53KxSJOfrqsm5QKkmChpTDUp+q7ZmHkCpFe3S+5eDqnDYea/mnhJq1tuqcfPUtmWxtfxcdKyD6RNIcbMU59iUrOhUs0nHVdDfLz0bV3p4l1vjHn4SAPDMt/OLBcOSn8PlQ4ukVzdpSqPSW0+lHLnM7sypBLBBDJMZgom7P2DJUltKwfqu6dqpfo60zcd10d/7lXEdWNtat3g/Brbs6YK+tzHP/bJKP/uX7oZmzT5LuTjoQ1DWzrsPpnKxUPGLxWXDhvvztR+VsqbwrsbybgZG6ezETdU0NtTud1vv0A/cSlaD41erng7P+2+6VlTHaoXSU/1abPiE2nFx4nHLC5S73lScGPn1QFkJ9GXpJ+7JG7UV7S21OsP2y9RQ2fv0LQNiWcsNa9QUCF9ajtuyde236TZLyYdz19KemWrw34JO3YxSj2+X6+zkbffcS5bMK9+e6GeCqQxbE+X8L1Gg8TY64nHGw6SWr3vvDpSoebIxbocnbSvRC5Xiw6MsvNLfmb2zwijb4M9nSdI1XsoJjZeb8/arjmhpxRvlVxdLOpeu5g+6FRFbs4K4yUj2Pi1p/HLYoJceaQnfjOWhDjQjE0n9N2/h3T0QpQqF/HVqy3KqmWlQrdPOLNNmt3v9vKUgpWNJZR3zwox24El0i+PJR3PU9AInlxzGTOy/h2d9JwnZkrlWjumjoNLjZ+r9rT9RKr3kmPu42hxt4zXVezKlOXQYwI5wuytp+yOL9lzTldv3JK35733OA49fllvz9qhO6O8jUcu6ZVfQzX9xfqOKlWtKwdq/rbTScbbVA502D3S4kp0jEJPXFFAXg9VKeqbMTcpUFpqk/4mdR5uripZIE+S8bATV+yGEpK05dhl5wYTTd6ULK7G1NvoC1JABWNrVEIJ4P555ZeeXy4dWiqd3y8VrCCVamYLAg6GX0sSSkjSsr3hWnPwohqV9U/1reLirVp/+KKu3rilB4MLKF8e99sH98y3/6BLh6Vzu6TAKmn6tpIzauGeRKGEJB0Iv6Zvlh3UiI6VHXKPVNkwPmkoIUkbf5CavJH6PgRO8GBwAS3alXT3piy5pbSH9z2PfbPsgGbd8donLt6qXzeeULF8XurfrExGV3ibay7piRnSwX+ko/8av1xX6yF5F7r3Y9Ooe53i6l6nePInFK4uvbzO+BkhSQHlHF5Dqu2abbwhE3VBCmosNRok+fz3WiS5nyNR4dLx9VKJ+sb/Y/ZsGO+4YOJaePLHrib9fynTcL33a3pkTgQTyBGu37LfPTou3qpbcambNDR90wnZm1+04cglHbkQpWD/pL8Q348h7Spo24krOn4p2jZWrlBeDWp5H/+Anttt9C7IFySVTPu2meNWHNRX/xywzeCoUdxP3z9VS4UcOEPEGQqnMH21iJ+TvxcXF+mhN4wtQm9FZ6oX7kCWZrFIZVoaH3fZdDT5vkIbj6Q+mNh/7qqem7LZ9vPZw81Fb7atoGcbBRsnuLon/+CUjqVBfLxVy/ba/4Vhye5zzg0mLhy0P34rSoo8be4vfncZ3Kqc1h66oMgbt5dKerm76vXW5U2s6j5V7W7MvouLSTyeN9D2/J++6YTdh87YfMK5wYRk/LtXrrXjfmFOL7Ofl2u+kpYMu/11+G5p7wLphZXGbNGU3ul3cZNirkk3rtg/HnHScXWWqCfJIsnOi9+Sjl2aBkg0v0QO0aKi/cZGD5TwU/48qXuxeMXOFNDbx2KSPZZWRfxya/HgJvq8W3X1b1ZaX/esqQWvNE51nZKMaWwzn5bG15fmvCRNaif90CJNTdiW7wvXp4v2JVpWEnbiil6fkcKWTJlU7aD8qmpntoePp5u6PFDMhIpkvFAjlACcoqB38ssbAlIZtFqtVr3085ZEofHN2Hh9sGC3Qo//1zemajf7Dw6s6rBfhlxcLHJ3s//yzSOZ8QxTqJL9cQ9fydekn63JKB/orYUDG+vZRsFqVMZffeqX1IJXGqlGcT+zS0s7v+JS15DEa+d9Sxh9ityM1woJS07vltw4nCQmSvr3s6TjkaekTT8an1exs4xDMv6Oiz9oLE8rUNb+OcUc2Ogxf7D0YL+k46Wb2w2AgfQimECO8FzjUqpeLPEvpn5eufR+x9RPq22YzDtq+fO4q1IRx/bQ8Mzlqq61iumNNhXUsXqRZF+EJmv9eGnXrMRjpzZLi95K9SV+32w/dV998IJOX7EzdTeTC+lbWy0rFlTCrnBVi/pq6rMPprn5KYD7cOuG0ej2/D5Tbv9QuQCVyJ+0uZ1v7lzqmMqlXNtORuhQMlsS2qbMV2gv1R8g413GhJuUkLr8mNaSU9Sphv2aO9cs6tD73NOD/YxGeHdrMCDzNROUVDy/l957pJJ+fu5Bvd+pikplQANrp6nUUXptr/TUbKnvn9KrYVLRB2yHm5Sz36epSdm092+CA104kPw26ae2GP8Naig99HbiXYW8/KVuk243lW0xLOmuQ56+UqPBjq233SfSYxONBt2lmxvbL/ecnuma2yJ7YCkHcoS8Hm6a2a+B/tp5RmEnrqioX251eaBYmmYhdKtVTLO2nlTo8Su2MReL9O7DFeXhlska7OyYYX9891yp0zjbOyopsbczSIJrzt5m0wEKenvqxz51dCU6Rjdj45NfjnIjUjq30+guz97XQPpt+01aNMTYLlcy3vF7bJLk67xfot1cXTTlmbp6Y+Y2bT5mzG6oEOit/3WtJt/cqVuPHB2T/M+9hC0oJRn9cuo8Jx1dZXT8L9NKcr2/l1s3bsXJ1cWSZOeQIe0r6siFKK0/fHuJSrsqgXrxodL3dZ/7VqC09Mwio6HvsbXGUoK6z0m1n3FuHZnN9StGD4Hrl4ytr4umvsl2muTyNH5ZtOOttuW15dhlXYq6PaMzwNtDr7fOPMtrciSfIsZyjHg7P0/u3Ims2RBjh41Dy4zAoVxbKdcdW6JW6ij1WSCtHyddOSYVecDY3rVABvwMqNLV+AAyWJbdlePs2bMaNWqUFi5cqFOnTqlgwYKqUaOGBg0apBYtbm/7FBoaqo8++kj//vuvIiIiVKJECT300EN64403VK5c4h/OrVu31tKlS7VmzRrVq1cv0bG+fftqypQpSeo4cOCAypQpo9DQUL333nvauHGjIiMjFRgYqAcffFDffvut/P3tv9N++PBhvfPOO1q5cqUuXbokf39/1apVS6NHj7bVZrFYNHv2bD366KN2r2G1WvXDDz8oJCREu3btkpubm8qUKaNevXrphRdekJdXyu9YXLx4UdWrV9epU6d0+fJl+fn52Y7t2LFDAwYM0MaNG5U/f369+OKLeu+991LdvTwz7crhKDduxWnW1lNac/CC8uXJpR61S6hqsQxqCJka18Ila7zxS/SdxtaRLuy38wCL9M5Z48XMPUxcfUQjF+xOMl4sX279+0Yz2zacznArLl6/bTyuP3eclcUiPVytsB6vU0Kujq5h9Rhp5ae3ty4t21rq8kPatkYDcNuZbcauDda7dhoqVld6bondh2S0U1euKzYu3m6j3JTcuBWn+h8vtbuzw/gnH1C7qoUdVaL2nb2qkQt2ae2hi8rl6qIO1Ypo2COV5OuVOEQJO3FFRy5cU8XCPqoQmD3+nc3yjq2TpvWQbkbcHqvZS+o41mG7sqTW+as39dvG4zp4/prKFfLW43WKO3fXFtg3u5+07a7twV3djR4TyS2PAnKALDlj4ujRo2rYsKH8/Pz06aefqlq1arp165b+/vtv9e/fX3v37pUkLViwQF27dlWbNm30yy+/qHTp0goPD9fMmTP13nvvafr06bZrHj9+XOvWrdOAAQMUEhKSJJiQpLZt22rSpEmJxgICAhQeHq6WLVuqQ4cO+vvvv+Xn56cjR45o3rx5io6OTnIdSYqJiVGrVq1UoUIFzZo1S4ULF9bJkyf1559/KiIiwu5j7Hnqqac0a9Ysvfvuuxo7dqwCAgK0bds2jRkzRkFBQckGGgmeffZZVatWTadOJd61IjIyUq1atVKzZs20adMm7d+/X3379lWePHn0+uuvp7q+7MYzl6ueeLCEnniwxL1PzkiXDkvzBhrvyEnGO5AdvpIKVjS+Lt/efjBRpkWqQglJ6lm3hBZsP62td8wQcXdz0Qedqjg1lJCkl37eqn/2nLN9vfbQRa07dFFjn3gghUel0d4/pX+GJx47sFhaMNiYPpkdXT0rbfjeWObjW0Kq+7xUpIbZVSE72fpT0lBCkk5ulML33P6Z5URF/XLf+yQ7PHO56sNHq+rV30IVe8c2P+2qBDp016Qr0TF64of1uvjfO90xsfH6Y+tJnbwcnWQHqBrF/bJmj4QMdPxitFxcpGL5TFhKEh9vbBd7867XcaE/G+94V+zg1HICvD30SotkehEkuHLCmE1pjZMqPJIx77gjsUe+lNzzSmG/GE2wC1WRWo0klECOlyVnTLRv317bt2/Xvn37lCdP4nc8rly5Ij8/P0VHR6tkyZJq1KiRZs+eneQaCecleP/997V3714NHz5cdevW1ZkzZxJdu2/fvrpy5YrmzJmT5Fpz5sxRt27ddP36dbm5pS7rCQsLU82aNXX06FGVLFky2fNSmjExY8YM9ejRQ3PmzFGnTp0SHbNarbYZC8kZP368pk+frmHDhqlFixaJZkyMHz9eQ4YM0blz5+ThYaTrn3zyib755hudPHnS7qyJmzdv6ubNm7avIyMjVbx48Ww1YyJTiLslfVPLmLp3p7yFpIFhxrreGxHSlA7Gu5W244FS3wWS/z1epNzhZmycFmw7o/WHLyrA20PdaxdX0F27j1yOitGcsFM6f/Wm6gTnV9NyAameVZMaG49cUvfv19k9Nm9AQ1Ur5ueYG03rIe1flHTcxU1642DiJmOZReRpI4DyL3d7m7HUijgp/dhSunrm9phLLunxX6RybRxbJ3Ku35+Vdv5u/1jfP4211FnMsYtR+mPrKUVev6WHygWoaXnH/sz7cdVhfbhwj91j8wc0MneWXia281SE3vx9u3afMdbv1yzhp8+6VVdpZ/aROLVV+qGZ/WNVu0ldHdtrJN1Cf5HmD7xjWYFFavW+sSQAGS/2ptEM0yu/2ZUAmUKW61xy6dIlLVq0SP37908SSkiy/WL9999/68KFC3rzzTftXufOUMJqtWrSpEnq1auXKlSooHLlymnGjGTW6NsRGBio2NhYzZ49W6nNeQICAuTi4qLff/9dcXH2t7K8l19++UXly5dPEkpIRqCRUiixe/dujRw5UlOnTpWLnQY269at00MPPWQLJSSpTZs2On36tI4ePWr3mh9//LF8fX1tH8WLp7CXdCb1966zembyJnUZt0ZfLNmviBR24kgPq9WqfWev6ugF+43UUrR/UdJQQpKunZN2zzE+9/SVnltqrONu+KqRzr+yOU2hhCR5uBlNOEd3q64321ZIEkpsOXZZTUYv1/vzd2vcikN6etIm9Z20STGxdt4hvU+bjyW/zd/mo5cddh9dT+Za8bFG34nMJC5WmjtA+rKKNLWT8d+5A4zx1Fo9JnEoIUnxtxJvYQakV6mm9sc9fRM16stKShbIo9daldOIjpXVrEJBh4YSknTikv2ZlpIS7QiC267euKWnQjbYQglJCj1+Rb1DNupWnOP+Pbqnu5sRpvaYGaIuSAsG3dXrwCotGW40aETGc/MglADukMl+St7bwYMHZbVaVaFChRTPO3DA+KF6r/Mk6Z9//lF0dLTatDHeJezVq5dCQkKSnLdgwQLlzZvX9tGtm7EtWL169TR06FA98cQT8vf3V7t27TR69GidO3cuyTUSFC1aVF9//bWGDRumfPnyqXnz5vrggw90+PDhe9Z75/dYvnza99++efOmevbsqdGjR6tECftLEs6ePatChQolGkv4+uzZs3YfM2TIEEVERNg+Tpywv4d2ZvXt8oN68actWrY3XFuPX9HXSw/ose/WOrzR49pDF9T0sxVqM+ZfNf1shTqPW6NjF9MQUESeSeHYHUtyXHNJVboY0wNrPyN5eN9/0ckYMmu7rt5I/Oezcv95zdjsuL/7wr7JLz0JTOFYmiX3C1SBMokbUmUGq7+QQn8ypt5Kxn9Df5JWfZ76axxba3/8/F7jBSvgCNW6SyUa3DVokVp/mLiRG2yq2NnaWDLaE1R28A5Q2cXC7Wfs9v44deW6lu4Jd14hhatL+ZNZClG5i/PqSI39i6Q4e1udW6U985xeDgBkuWAiYUbCvd6hSMsKlZCQEPXo0cO2DKNnz57asGGD9u1LvK1Zs2bNFBYWZvv4+uuvbcdGjRqls2fP6rvvvlOlSpX03XffqUKFCtqxY0ey9+3fv7/Onj2rn3/+WfXr19fMmTNVuXJlLVmSuoZgVqv1vt6pGTJkiCpWrKhevXqleN7d177Xn72Hh4d8fHwSfWQVkTduaeyyg0nGD4Rf00wH/pIdHnlDz07erGMXb7/rFXr8ip6evEnx8al8zhavm8KxB9NZYeoduRCl/eeu2T22eHfyoVxatatSWAW9kzbrKuqXWy0rFrLziPv0YD8p4K4g09VdavtJmhqWWa1WrTpwXh/9uUdjlx3QycsZ8A7n1qn2x0N/Sv018ha0P54rj7H2FXAENw+p9xyp4zdSpUelWk8bs7ke6G12ZZlWh+pFVL5Q0iC56wPFksxagyH86s1kj52/esN5hVgsxnINr7uanj/4klS+rfPqSA1LCruJpXQMADJIlgsmypYtK4vFoj177K+/TJCwq0VCI8zkXLp0SXPmzNG4cePk5uYmNzc3FS1aVLGxsZo4cWKic/PkyaMyZcrYPgoXTtyBu0CBAurWrZs+//xz7dmzR0WKFNFnn32W4v29vb3VsWNHjRo1Stu2bVPjxo314YcfpviYO7/He/052LNs2TLNnDnT9v0m7GLi7++v4cON5n+BgYFJZkaEhxvvOtw9kyI72H06Utdv2V9Ss+WY45YLzAo9Zfc+h89Had3hi6m7SJEa9rdtKttaCm6SvgLTwN0t+R8f7q6O+9HimctVvzz3oGqVvN3joW5Qfv30bN0Ua0gzr/zSc/8YQUSlR6V6L0v9VktlW6X6EvHxVg34NVRPhWzUhH8P67PF+9X8s5VavMv+LKP7dv1K2sbtqfOc/fGavVLdIBVIFTcPI4joPkXqMEYqlkFbJ2YTnrlc9dsL9fRCk1IqFZBHVYr6aNgjlfS/rtXMLi3TqhOU/HT4usEFnFiJjCVKg3dKXUOkdqOl/pukdp84t4bUKN9WymWnQajFRar8qNPLAYAstytH/vz51aZNG3377bcaOHBgss0vW7duLX9/f3366acpNr/85ZdfVKxYsSRNLZcuXaqPP/5Yo0aNSnVDyzu5u7urdOnSiopK/RR9i8WiChUqaO3aZKZY3+WJJ57Q448/rrlz56ap+eUff/yh69ev277etGmTnnnmGa1atUqlSxtTEOvXr6+hQ4cqJiZG7u7ukqTFixerSJEiCgoKSvX3lFUE+iT/i1hKSwnS6kIK7+pcuJb8sSS6/CAFNZJ2zjI63lfs6PR944v65VadoHzaZKfPQ6caaWzEeA9lC3nrj5ca6FzkDVkkFUzh7ytdPLylei8ZH/dh0a6zWrg98VKbmLh4DZ29Q03LF3RckFK6mf2ptqWTabpmT8VHpLb/k1b+T7p+yZgdUv1xqfUHiU67euOW/tp5VpHXb6lJuQCVs/NOLpDhbkRKa76S9v1pLFOr2t2Y5eSa5V7GpEq+PO4a2r6ihrZ3/q4ldl05bjTp8y8v2elLZbb6pQuoVaVCWnLXbL3utYupfKAJP7Ny5ZaqPpbyOXG3jJ1pcvuZs1wwdz6p8/fSrBek2P9eE7rkkh7+TMoX5Px6AOR4WfJf9HHjxqlBgwaqW7euRo4cqWrVqik2NlZLlizR+PHjtWfPHuXJk0c//vijunXrpo4dO2rgwIEqU6aMLly4oBkzZuj48eP67bffFBISoscee0xVqlRJdI+SJUvqrbfe0sKFC+02l7zTggUL9Ntvv+nxxx9XuXLlZLVaNX/+fP35559JthdNEBYWpuHDh+upp55SpUqV5O7urpUrV2rixIl66623Ep175MgRhYWFJRorU6aMunfvrtmzZ6tnz55677331KpVKwUEBGjHjh368ssv9corr9jdzSMhfEhw4YKxnrxixYq2pqBPPPGE3n//ffXt21dDhw7VgQMH9NFHH2nYsGEOb/SVGQT551HT8gFase98onF3Nxf1rOu4Fwz1ShXQj6uPJBl3dbGobnAaGiC5uBpBhAPCiB0nI3T15i09UCKfPHOlbfrmZ92qq++kTTryXxNPi0XqUz9IHao7NphIUCijAgkHuXNL0ztduBaj0OOX9WApB71z12K4dHydFHXH8zVPgNQijY0r6/WTavWVLh81lnbc1YRr09FLenbyJkUm9BFZuEdPNwzS8A6V01U+kCZxsdJPj0qnttweO7PN+Dq7buXrKFardHaHJKsUWC1Ny9IkGbv3zHpROrba+NqvpNFMuUwLh5eaXuOffEAzNp/Uol1n5WoxlsR0rlnU7LLs2zlLWjREuvbfbLrSzaXOE6S8Ac6to1JH402OfX8aTTDLtZO8s9+sWABZQ5bcLlSSzpw5o1GjRmnBggU6c+aMAgICVKtWLQ0ePFhNmza1nbd582Z9/PHHWrVqlW37yubNm+uNN95QRESEateurY0bN6pOnTpJ7tGxY0dJ0rx581LcLvTw4cP65JNPtHLlSp04cUIeHh4qW7asXn75ZfXt29du/RcuXNAHH3ygZcuW6ejRo7JYLAoKClKfPn00ePBg204ZyYUAy5cvV9OmTRUfH68JEyZo4sSJ2rVrl9zc3FS2bFn17t1bzz//vHLnvndzsRUrVqhZs2aJtguVpB07dqh///7auHGj8uXLp379+qUpmEiYsZFVtguNuH5L78zeoUU7zyo23qrSAXk0rENlPVTOcS8U4uOtenryJq3cnzgAeblpab3Z9t6NWh3p8PlrevmXrdp79qokyTd3Lr3fsbIeTeMLubh4q1YfvKDwyBuqG5xfJQvk3DXQQ2bt0K8bj9s9Nrd/Q1Uv7ue4m10Ll7ZMMZpVBlSQavVJvm/EfYiLt6rJp8t16sr1JMcmP11HTcs77l5AinbPlWYk05PipbVSIYIyu05tMd4Nv/hf/6T8pY13yIsnfb2TrO8a/Rds3MHNUxqwKfM1Bc4qzmyXJjS93bw4QVBjY0vvrCg2Rjq0zNiqvFRTwg1kjKgL0rZfpYhTRr+1ih2MGXTINrJsMIHML6sFEwkirt/StZuxKuqXMR3jY2LjNWvrSf2z55w8crmqc42ialnJuf+IW61Wtf7yXx0IT9y80tXFor9ebcx0/fu08cgldf9+XZLxUgF5tPS1h7LUbKMtxy6r63j7y8q61y6mTx+r7uSKkGP9M0Ja/aX9Y52+NfqiILGYKGlMVSn6rt5Fnn5G/4PU7NJ0YqMUkkyPnaZDpKZvp7vMHGnh/0mbfrB/bMAWyb+Mc+tJr9Nh0q+P395+2iWX1PwdqdFgU8tCNnNqi/RTZyP8SlCsjvTUHMmDht3ZReZbKAiYzDd3rgwLJSRjecjjdUvoxz519O0TDzg9lJCk0BNXkoQSkvEu+R9bTjr8fucib2jm5hP6a8cZ3UimyWh2UDc4v95qW0G5XG8HEEX9cmvckw9kqVACyFT8St7fsZxsz/ykoYQk3bhizEBJjWspbLN5zXE7L+U40Slsxxx1PvljmVF8vDSzz+1QQpLibxlh4omNjr/f5aPSxh+k0F8S/4KK7G/h60n/zk9ukjZ+b049yBBZsscEgPSJuJ50v/fUHLsfE/49pE8X7VPsf9uhFsjjrgm9a6lWyTT01MhCXmpaWo/VKqZ1hy/KN3cuNSxdQG4O3KXEWWoU91NRv9x2l3K0r1rYziOADFL1MWnFJ7fX4ycoXMNYH4+koi+lcCyVO0AVr2s0xY2LSXqMP/f7F9RI2pW0Kbs8fKXCWWznlZObjLDAnu0zUt7ePK1WjpZWfGQ0/Jakv96SevyUtqbPOU18vLR7trRngdGbrMpjSbetjY+T9v8the+WAsobfUYyW1Phq+ek06H2j+37S2r8unPrQYbJeq+WAaRb7ZL55OVuv9GlI3tqbDtxRR/9udcWSkjSxagY9f8lVLFx8Q67T2YT4O2hjtWL6KFyAfcfSlw4YExfX/etsZ7yfty6brxzunNW2rYSlbGs58seNeTtmfgFSt8GQfSXgHN5eEt95hsNAmUxpopX7iw9+XvamznmFKUeSuFY09RdI29BqfH/JR0v2cjYCQr3p/oTUpGaScdbDpPcs1iPptgb93csrU5tkZZ/eDuUkKSYq9Ifz0qxadjRLKeZ/YL0+zPSrlnSjpnSrz2kv9+5fTz6ktHv5Lee0rIPpOm9pO8bS9cy2cwdN3djG1u7xzJ3U3SkTSaLxAA4g7dnLg1tX1Hvzd2pO7vMNK9QUK0rBzrsPvO2nbY7fjbyhjYeuaQGZfwddq9s5d/PpGUfSvrvL2fJMGMtffXHU3+NQ8ul35+Wrv+3nWsuL6ObfhquUTc4v9a+3dy2XWjjsgHmbL0HBJSTnppt9E6wuEq5eDGaokKVpdrPSptDEo8/0FsqnIb+ME3fMn6JDvvF+LMv10aq+RQN59LD3Uvqu1DaOtX4OZ07n/H3EtTQ7MrSrkQ9yauA/Vk4FR5x3H12zrI/Hn1ROvKvVDaZXig52fH1Rhhxt3XfGju6FSgtLf9IOrs98fHw3dLSEcZrjswidz6pbBtp/19Jj6XldREyPYIJIIfqVa+kqhXz1R9bTurqzVg1K19Q7aoEytXFce9A3kphVsTNbDxjIl3C9xjvXNwpPlaa/6pUtnWSLT3tioky1v3euR7zVrQ0t79Uor6UL/Xr8r09c6l77eKpPh/IUFntHWUzPfKFsa3nzlmSrFKlR40u9mlVrrXxAcdxzyPVe8n4yMrcPKSO30gz+yZe8lO9pxFiOYOV1xJ2HV6RzAGrEeYUKJ18v5nd8zJXMCFJHcZI085IZ8KMry0uRvha40kzq4KDEUwAOVi1Yn6qVswvw67fulKgpq47lmTcN3cu1S9VIMPum6XtmW9/PPaGdGBx6t4d2P+3/cZg8bHSzj+kxq+lr0YAWUOFh40PIKNUeFgaGGr0lLgZKZVp5fjZHxU7SuvGJh3PnU8KbuLYe2UXXim8xko4ltzyiMy4RM47UHpxpTETJOKkVKy2lC/I7KrgYPSYAJBhGpX1V696ife6d3d10f+6VpVnLvs9LnK85F4oSMYU9tRIac0t63EBAI7kW8wIvFuOyJglKSUelBrdFai75ZYe/U7KlXG7qGVpVbpK7naWXnoXlsr91wCzShf7j62czHhmUKKe0RCZUCJbslitd64wBxwnMjJSvr6+ioiIkI+Pj9nlwEShxy9r+d5w5fFwU8caRVTYlxcSybp4SPqmlmz9JRK455Ve2yN5puL/pWvnpS8r2e+m/+K/aVtjDgBAZnB+n7R/kbEUplJnKQ8zL1N0dI005yXpyn8zVwMqSF1/lAKrGl/fiJR+eUw6seH2Y4rUNPr55M7n/HqR4xFMIMMQTAD3aeMP0qIhxn7wkpQrj9T1h7RNyd4UYuz7fWfA0fBVqdVIh5YKAAAyqfh4o8Gli5sUWCXpcet/PSfC9xhNhks1y5xLOZAjEEwgwxBMAOlw9azxzpCru1S+vZTbL+3XOL/f6CkRFyNVfEQqWsvhZQIAAADpRTCBDEMwAQAAAAC4F5pfAg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xBMAAAAAAAA07g58mI3btzQli1bdPbsWUVHR6tTp07y8fFx5C0AAAAAAEA24pBg4sSJE3r33Xc1ffp03bp1yza+Y8cOVapUyfZ1SEiIvv/+e/n6+mrx4sWyWCyOuD0AAAAAAMii0r2UY+PGjapZs6Z+/vlnxcTEyGq1ymq12j23Y8eO2r59u5YtW6bFixen99YAAAAAACCLS1cwERERoU6dOunSpUsKDAzUuHHjtGPHjmTPDwgIULt27SRJCxcuTM+tAQAAAABANpCupRzffPONzp07J39/f61bt04lSpS452NatWqluXPnauPGjem5NQAAAAAAyAbSNWNi/vz5slgseu2111IVSkhS5cqVJUmHDh1Kz60BAAAAAEA2kK5g4sCBA5KkJk2apPoxfn5+kqTIyMj03BoAAAAAAGQD6Qomrl+/LknKkydPqh9z7do1SZKnp2d6bg0AAAAAALKBdAUTAQEBkoztQlNry5YtkqTChQun59YAAAAAACAbSFcwUbduXUnSX3/9larz4+LiNGHCBFksFjVq1Cg9twYAAAAAANlAuoKJnj17ymq1auLEiQoNDU3x3Pj4ePXr10+7d++WJPXq1Ss9twYAAAAAANlAuoKJrl27qkGDBrp586ZatGihb7/9VuHh4bbjFotF586d008//aTatWtr4sSJslgsatu2rZo2bZre2gEAAAAAQBZnsVqt1vRc4MKFC2rSpIn27t0ri8WS6Ji7u7tiYmJsX1utVlWtWlUrV6607c6B7CsyMlK+vr6KiIiQj4+P2eUAAAAAADKhdM2YkCR/f39t3rxZ/fv3l4eHh6xWq+3j5s2bts/d3Nz0wgsvaO3atYQSAAAAAABAkgNmTNzp4sWL+vvvv7V582aFh4crLi5OBQoUUM2aNdWuXTsVKVLEUbdCFsCMCQAAAADAvTg0mADuRDABAAAAALgXt/Q8+Pjx45KkokWLytXVNVWPiY+P18mTJyVJJUqUSM/tAQAAAABAFpeuYCIoKEguLi7avn27KlWqlKrHHDlyRGXLlpWLi4tiY2PTc3sAAAAAAJDFpbv55f2uBGEFCQAAAAAASHcwkVYJgYSLi9NvDQAAAAAAMhmnpwNnzpyRJHl7ezv71gAAAAAAIJNJV4+JBBaL5Z7n3Lp1S4cOHdKoUaMkSeXLl3fErQEAAAAAQBaWpmDC3s4bVqtVVapUSdNNLRaLHnvssTQ9BgAAAAAAZD9pCiaSa1iZ1kaW3bt316BBg9L0GAAAAAAAkP2kKZgYPnx4oq/ff/99WSwW9evXTwULFkz2cRaLRZ6enipcuLAaNGig0qVL31+1AAAAAAAgW7FY07Fvp4uLiywWi3bs2KFKlSo5si5kA5GRkfL19VVERIR8fHzMLgcAAAAAkAmlq/nlpEmTJEnFihVzSDEAAAAAACBnSdeMCSAlzJgAAAAAANyLi9kFAAAAAACAnCtVSzn+/fdf2+dNmjSxO34/7rwWAAAAAADIeVK1lCOhyaXFYlFsbGyS8fu68V3XQvbDUg4AAAAAwL2kuvllcvkFLSoAAAAAAMD9SlUwsXz58jSNAwAAAAAApAa7ciDDsJQDAAAAAHAv7MoBAAAAAABMQzABAAAAAABMk+rml2l1/PhxzZ49WwcPHpSLi4uCg4PVoUMHlS5dOqNuCQAAAAAAsphU95iIjY3VxIkTJUlVq1ZV/fr1kz135MiRGjVqVJLtQF1cXDRw4EB9/vnn6SgZWQU9JgAAAAAA95LqGRObN29Wv379ZLFYtHjx4mTPGz16tEaMGGH3WFxcnMaMGSMXFxeNHj06zcUCAAAAAIDsJdU9JlauXClJKlGihFq0aGH3nNOnT2v48OG2rxs2bKiQkBD99ddfGjlypHx9fWW1WjVmzBgdOHAgnaUDAAAAAICsLtUzJlatWiWLxaJOnTole87EiRN148YN23l//PGHLBaLJKlNmzbq0KGD6tWrp5iYGE2dOlUffPBB+r8DAAAAAACQZaV6xsTx48clKcXeEvPnz7d9/umnn9pCiQTVq1dX7969ZbVatXr16rTWCgAAAAAAsplUBxPh4eGSpKCgILvHo6OjFRoaKovFoqpVq6pMmTJ2z2vbtq0kad++fWksFQAAAAAAZDepDiYuX74sScqdO7fd45s3b7btwtGwYcNkr1OyZElJ0pUrV1J7awAAAAAAkE2lOpjw8vKSJJ0/f97u8Q0bNtg+r1GjRrLXSVjeERcXl9pbAwAAAACAbCrVwUTCEo5169bZPb5ixQrb5yn1oUgINnx9fVN7awAAAAAAkE2lOpho1KiRrFarvvvuO129ejXRsWPHjmnJkiWyWCwqUqSIqlSpkux1wsLCJEnBwcH3VzEAAAAAAMg2Uh1MPPvss7JYLDpz5oyaNm2qRYsW6cCBA5o3b57atm1r6y/Rp0+fFK+zdOlSWSwWVa9ePX2VAwAAAACALM9itVqtqT15wIABGjduXJJtQCXJarWqUKFC2r17t/Lly2f38WfOnFGJEiUUHx+vKVOmqFevXvdfOTK9yMhI+fr6KiIiQj4+PmaXAwAAAADIhNzScvLXX39tW85xd54RGBiouXPnJhtKSNKYMWMUFxcnNzc3tWvX7v4qBgAAAAAA2UaaZkwk2L17t+bNm6djx47J3d1dNWvWVLdu3ZQnT54UH/f+++/r2rVrKly4sF577bX7LhpZAzMmAAAAAAD3cl/BBJAaBBMAAAAAgHtJdfNLAAAAAAAARyOYAAAAAAAApiGYAAAAAAAApiGYAAAAAAAApiGYAAAAAAAApiGYAAAAAAAApiGYAAAAAAAApiGYAAAAAAAApiGYAAAAAAAApiGYAAAAAAAApiGYAAAAAAAApnFz5MWuXr2qI0eO6OrVq4qLi7vn+U2aNHHk7QEAAAAAQBbjkGDihx9+0Lhx47R9+/ZUP8ZisSg2NtYRtwcyldmhJzV5zVGdibihWiXzaWCLsqpY2MfssuAAVqtVE9cc1bQNx3Q5+pbqlyqgwa3KqUzBvGaXBgAAAGRZFqvVar3fB8fFxalr166aP3++JONFe6pvbLGkalYFsq7IyEj5+voqIiJCPj454xfzkNVH9MGC3YnG8nq4aU7/hvzymg189OceTfj3cKKxfF659NerTRTo62lSVQAAAEDWlq4ZE999953mzZsnSSpUqJCefvpp1apVS/nz55eLC+0rkLPciovXuOUHk4xfuxmrkNWH9XGXaiZUBUe5Eh2jKWuPJhm/HH1LP60/qjfaVHB+Uci8YqKkm1elvIUki8XsagAAADK1dAUTU6dOlSRVqlRJq1atUr58+RxSFJAVhV+9qYtRMXaP7T4d6eRq4GhHL0brZmy83WP7zl51cjXItG5dlxa9LW37TYq9IRUoI7X6QKrQ3uzKAAAAMq10TWvYs2ePLBaL3nvvPUIJ5HgF8rjL29N+1hfsn8fJ1cDRSuT3krur/R+ZpQNYpoP/LHhN2jLZCCUk6eJBacZT0ulQU8sCAADIzByy3qJ8+fKOuAyQpXnmctXTDYKSjLu7uujZRqWcXxAcKn8ed/WoUzzJuLeHm3rVK2lCRch0oi5KO2YkHY+PlTb+6Px6AAAAsoh0BRNly5aVJF26dMkhxQBZ3eBW5fRW2woq5OMhSapR3E+Tnq6jqsV8Ta4MjjC8QyUNbllOhXw85OZiUZNyAfr1hXoqnt/L7NKQGVw7a4QQ9kSedG4tAAAAWUi6ekw8/vjjCg0N1YIFC9S8eXNH1QRkWRaLRS81La2XmpZWfLxVLi40vctO3Fxd9GrLsnq1ZVmzS0FmlL+0lDu/dN1OWF+sjvPryUq2/iRt+E66ckIqVktqOkQqXtfsqgAAgJOka7vQmzdv6sEHH9S+ffu0ePFiNW7c2JG1IYvLiduFAsjhNv4g/fl/icd8ikkvLJfyFjSnpsxu3Tjp7yGJx9w8pWcXS4Wrm1MTAABwqnQt5fDw8NDixYtVq1YttWrVSm+++abCwsJ048YNR9UHAEDWUfd5qed0qWxr45fq+gOk5/4hlEhOXKy0+suk47E3pLXfOL8e5GzxcdL676QfmkvjG0rLPpRusKsWADhDqmZMuLq63vNCVqtVljTs1W6xWBQbm8xaXGQLzJgAgAwW/98Wti4O6WXtfFfPSZ+Xs3+sUBXppTXOrQc52+x+0rZfE48VqSk9u0RyzWVOTQCQQ6TqlYzVar3nR2rPu/sxGaFDhw5q2bKl3WPr1q2TxWLR1q1bbWMvvPCCXF1d9dtvvyU5f8SIEbJYLEk+/vnnH7vHfX191bhxY61cuTLFGqOiovTWW2+pVKlS8vT0VEBAgJo2baoFCxbYzmnatKkGDRqU4nWWL1+u9u3bq0CBAvLy8lKlSpX0+uuv69SpUyk+TjL+vtq1ayeLxaI5c+YkOmbve7ZYLHb/jAAAThZxSprRR/qwoDSqkPTH89K182ZXlXZe+SUvf/vH/JMJLJD1WK3SsXXS7rlGGJUZnd+fNJSQjK1+98xzfj0AkMOkqvnl8OHDM7oOh3r22WfVpUsXHTt2TCVLJt7Gb+LEiapRo4YeeOABSVJ0dLSmT5+uN954QyEhIXr88ceTXK9y5cq2ICJB/vz57R6/dOmSPvvsMz3yyCM6efKkfH3t78bQr18/bdy4UWPHjlWlSpV08eJFrV27VhcvXkz19/n999/r5ZdfVp8+ffTHH38oKChIx48f19SpU/X555/riy++SPHxY8aMSXGWy6RJk9S2bdtEY35+fqmuDwCQAWJjpCkdpEuHbo/tmCGF75ZeXJW1Zk+45pIaDpSWDLtr3F1q8Io5NcGxrhyXpj0uhe8yvnbJJTV+XWo2JOXHOdvp0OSPndoqVenqvFoAIAfKlsHEI488ooIFC2ry5MmJak8IIT766CPb2MyZM1WpUiUNGTJEhQsX1tGjRxUUFJToem5ubgoMDEz2fnceDwwM1Pvvv69JkyZp//79qlPHfif2+fPn66uvvlL79u0lSUFBQapVq1aqv8eTJ09q4MCBGjhwoL788vb63KCgIDVp0kRXrlxJ8fHbtm3TF198oU2bNqlw4cJ2z/Hz80vx+77bzZs3dfPmTdvXkZGsywQAh9s7P3EokeDcTunQMqms/RmDmVbDVyX3PNL68VLESalobanZUKnoA2ZXBkeY9cLtUEKS4m9JKz8x/n7LtTGvrrv5lUj+WL4gp5UBADlVFnpbJfXc3NzUu3dvTZ48OdGSkZkzZyomJkZPPvmkbSwkJES9evWSr6+v2rdvr0mTJqXr3jdv3tTkyZPl5+en8uXLJ3teYGCg/vzzT129evW+7pPwvbz55pt2j6c0syE6Olo9e/bU2LFj0xQ83MvHH38sX19f20fx4sUddm0AmdjlY1LoL9L+v41mhshYlw6ncMxOYJEV1HlOemWL9O456emFUlBDsyuCI1w+Jh1fZ/9Y2DTn1nIvJetLReyEYXkCpKrdnF8PAOQw2TKYkKRnnnlGR48e1YoVK2xjEydOVJcuXZQvXz5J0oEDB7R+/Xr16NFDktSrVy9NmjRJ8QnNxP6zY8cO5c2b1/ZRt27dZI/nzp1bn332mX799dcUGz5OmDBBa9euVYECBVSnTh0NHjxYa9akvsnXgQMH5OPjk+xsh5QMHjxYDRo0UKdOnVI8r2fPnom+77x58+rw4eRfEA8ZMkQRERG2jxMnTqS5NgBZzD8jpK9rSHNflqZ1l76uKYXvNbuq7C2wWgrHqjqvDuBebkXf3zGzPDlTqtxFcvlvQnFQY6nPfCm3n6llAUBOkKqlHMmJi4uz/TJdvXr1ZPspJLhy5Yq2b98uSWrSpEl6bn1PFSpUUIMGDTRx4kQ1a9ZMhw4d0qpVq7R48WLbOSEhIWrTpo38/Y3GW+3bt9ezzz6rf/75R61bt7adV758ec2bd7vxkYeHR6J73Xn86tWrmj59urp166bly5erdu3adutr0qSJDh8+rPXr12vNmjVatmyZvvrqK73//vt677337vn9pXUXlATz5s3TsmXLFBqawlrK/3z55ZdJmoimNAvCw8MjyZ8NgGxs/99Jt3qMOC798Zz00mpzasoJyrSSitWRTm5KPB78kFSygTk1Afb4lzeWQVw+mvRYubZJx8yWx1/qNkmKiZbiYyVPdhQDkLVZLBbNnj1bjz76qNml3FO6Zkz8888/atq0qbp27Sp3d/d7nu/u7q6uXbuqWbNmWr58eXpunSrPPvus/vjjD0VGRmrSpEkqWbKkWrRoIckIVaZOnaqFCxfKzc1Nbm5u8vLy0qVLlxQSEpKk7jJlytg+7v7l/M7jNWvW1CeffKKiRYtqzJgxKdaXK1cuNW7cWG+//bYWL16skSNH6oMPPlBMTMw9v7dy5copIiJCZ86cSdOfybJly3To0CH5+fnZvm9J6tq1q5o2bZro3MDAwETfd5kyZZQrF9tlAfjPjpn2x8/tYNZERnJxkXrNMnoz5AuW8peWmrwp9WTXJGQyLi7SI19KbrkTjwc3kWr2Mqem1HD3IpQAkCWcPXtWr7zyikqVKiUPDw8VL15cHTp00NKlS80uLc3SFUzMmDFDktStWzflzp37HmdLXl5e6tGjh6xWq6ZPn56eW6dK9+7d5erqqmnTpmnKlCl6+umnbbMMEvo7hIaGKiwszPYxc+ZMzZkzJ027Y9jj6uqq69evp+kxlSpVUmxsrG7cuHHPcx977DG5u7vr008/tXs8ueaXb7/9trZv357oe5aM2RHp7a8BIIeJvZn8sbgUjiH9PH2kViOlV8OkgVul5u8Yv0wBmU3p5tIrm6Vm70p1X5C6T5V6zZbcmGEJAOlx9OhR1apVS8uWLdOnn36qHTt2aNGiRWrWrJn69+9vdnlplq6lHFu2bJHFYlHz5s1T/ZhmzZpp3Lhx2rhxY3punSp58+ZVjx49NHToUEVERKhv3762YyEhIXr44YdVvXr1RI+pXLmyBg0apJ9//lmvvvpqqu4TGxurs2fPSrq9lGP37t166623kn1M06ZN1bNnT9WuXVsFChTQ7t27NXToUDVr1ixRb4rz58/bwoMEgYGBKl68uL788ksNGDBAkZGR6t27t4KCgnTy5ElNnTpVefPm1eeff57kvoGBgXYbXpYoUULBwcGJxq5cuWL7vhJ4e3srT5489/wzAZADVHhE2jMv6bhfSakQvQ6ALOHmVeniIcm3uJSnQMbcw7eY9NAbGXNtAMihXn75ZVksFm3cuDHR72eVK1fWM888Y/cxb731lmbPnq2TJ08qMDBQTz75pIYNG2abFb9t2zYNGjRImzdvlsViUdmyZfX999+rdu3aOnbsmAYMGKDVq1crJiZGQUFBGj16tG2XyfRKVzBx8uRJSUryC21KErbiPHXqVHpunWrPPvusQkJC1Lp1a5UoYWwFde7cOS1cuFDTpiXtCG2xWNSlSxeFhISkOpjYtWuXrQmll5eXSpcurfHjx6t3797JPqZNmzaaMmWKhg4dqujoaBUpUkSPPPKIhg1LvJf7tGnTktQ5fPhwjRgxQi+//LLKlSunzz77TJ07d9b169cVFBSkRx55RK+99lqqak/J008/nWTs448/1ttvv53uawPIBqo+ZmxduWf+7bFceaROY40p3Mj8rFbp9FZj9kvR2pLbvZdlIhtZ8Ym09hsp5prkkkuq+aTU/jPJlWWbAJCZXbp0SYsWLdKoUaPsvmmc3A6N3t7emjx5sooUKaIdO3bo+eefl7e3t22nxyeffFI1a9bU+PHj5erqqrCwMFto0b9/f8XExOjff/9Vnjx5tHv3buXNm9dh35PFeud+mmnk5eWlmzdvasOGDck2ebzb5s2bVbduXXl4eKR5qQOylsjISPn6+ioiIiLFHUoAZHGHV0iHVxqN46p2l/IGmF0RUuPcLmlmX+nCfuPrPAFSh6+kCg+bWpbZzkRc185TkSqWL7cqFs7G/3Zt/UmaNyDpeMNBUqv3nV4OACD1Nm7cqAcffFCzZs1S586dkz3vXs0vR48erenTp2vz5s2SJB8fH33zzTfq06dPknOrVaumrl27avjw4Q75Hu6WrhkTAQEBOnnypPbu3ZvqYGLvXqMhWoECGTRdEADgXKWaGh/IOuLjpGmPG7uoJIg6bwQVr2yR/EqYVppZrFarRszbpZ83HFdcvPGeTYPSBTT+yVry9cqGMwg2T7Q/vmWy1HKEdB87fwEAnCNhbkFad2n8/fffNWbMGB08eFDXrl1TbGxsojeQX3vtNT333HP66aef1LJlS3Xr1k2lS5eWJA0cOFAvvfSSFi9erJYtW6pr166qVi2FLczTKF1zbevUqSOr1aqpU6em+jGTJ0+WxWLRAw88kJ5bAwCA+3V4eeJQIkFcjLQ945tTZ0a/bTqhKeuO2UIJSVp76KLen7/LxKoyUNQF++M3rkhxt5xaSqod3yBtnyGd3292JQBgqrJly8pisWjPnj2pfsz69ev1+OOPq127dlqwYIFCQ0P1zjvvJNoRcsSIEdq1a5cefvhhLVu2TJUqVdLs2bMlSc8995wOHz6sp556Sjt27FDt2rX1zTffOOx7Slcw8dhjj0mSli5darfR4t0+//xzLVu2TJKxkwcAADDB9Sv3dywb+33LSbvjC7af0Y1bcU6uxgmCGtkfL/5g5us1En1J+rGVNLG1NOt56ds60qwXjJk/2VXEKWnF/6S5A6QtU6RbLH8GcFv+/PnVpk0bffvtt4qKikpy3N4OjWvWrFHJkiX1zjvvqHbt2ipbtqyOHTuW5Lxy5cpp8ODBWrx4sbp06ZJo58bixYurX79+mjVrll5//XX98MMPDvue0hVM9OjRQ9WrV5fVatWbb76prl27atWqVbp163bSHhsbq1WrVqlLly568803ZbFYVKVKFfXqlYn3rwYAIDsLbmI0O7SnTAvn1pJJRN2MtTseExevm7HxTq7GCR56w+grcie33FLLTNhf4q+3pJN37ea2fbq0cYI59WS04xukb+tKKz6SQn+S5g+UfmyZY0NDAPaNGzdOcXFxqlu3rv744w8dOHBAe/bs0ddff6369esnOb9MmTI6fvy4fvvtNx06dEhff/21bTaEJF2/fl0DBgzQihUrdOzYMa1Zs0abNm1SxYoVJUmDBg3S33//rSNHjmjr1q1atmyZ7ZgjpCuYSGimUbhwYVmtVs2ZM0dNmzaVt7e3ihQpoqJFiypv3rxq2rSp5s6dK6vVqsKFC2vu3LlpXg8DAAAcJG9Bqfm7Sccrd5ZKNXN+PZlA0/IF7Y7XKplPvrmzYY+J/KWkF1dJjV+XyrSS6r4g9VsllUz6YtZUsTel3XPsH9v2m1NLcZq/3jB2SrnTuZ3S+nHm1AMgUwoODtbWrVvVrFkzvf7666pSpYpatWqlpUuXavz48UnO79SpkwYPHqwBAwaoRo0aWrt2rd577z3bcVdXV128eFG9e/dWuXLl1L17d7Vr107vv28E1nFxcerfv78qVqyotm3bqnz58ho3znE/l9K1K0eC8PBwvfjii5o3b56Su5zFYlHnzp01btw4FSxo/x9/ZC/sygEAmdyxdcY7z7E3pPLtpAodcuxWr1eiY9T9+3Xaf+72L4Q+nm76+bkHVa2Yn3mF5XQx0dJHRSTZeX0ZUEHqv8HpJWWoa+HSZ2XtHytSU3phhVPLAQBnSdeuHAkKFiyo2bNna9++ffrzzz8VGhqqCxeMpkr+/v564IEH9PDDD6ts2WR+0AIAAOcrWT/zvUNuEj8vd83t30hzw05p28krKpbPS91qF1NBb0+zS8vZ3L2MpUdHViY9Vr6d8+vJaG6ekoubFG9naZGHt/PrAQAncciMCcAeZkwAAIB0C98rTXnE2NI2QWBVqc8CKbefaWVlmJl9pV2zk453/l6q/rjTywEAZ3DIjAkAAAAgQxSsIA3YbGwVevmosaShUqfMt3uIozz8hbGd69FVxtcuuaR6/QglAGRrzJhAhmHGBAAAwH06u1OKPCUVri55B5pdDQBkKIfNmIiPj9fu3bt1+PBhXb16VXFx995bunfv3o66PQAAAJB9BFYxPgAgB0j3jInr16/rww8/1A8//KCLFy+m/sYWi2Jj7e8ZjuyBGRMAAAAAgHtJ14yJ69evq3nz5tq4cWOy24QCAAAAAAAkJ13BxJdffqkNG4z9o6tUqaIBAwaoVq1ayp8/v1xy6D7oAAAAAAAg9dIVTEyfPl2S1KBBAy1btkzu7tm0OzIAAAAAAMgQ6ZrWcOjQIVksFr355puEEgAAAAAAIM3SFUwkhBElSpRwSDEAAAAAACBt4uKtWnfoouaGndK6QxcVF++cHpDjxo1TcHCwPD09VatWLa1ateq+rpOupRwVKlTQhg0bdPbs2fRcBgAAAAAA3IdFO8/o/fm7dSbihm2ssK+nhneopLZVCmfYfadPn65BgwZp3Lhxatiwob7//nu1a9dOu3fvTvPkhXTNmOjbt6+sVqtmzpyZnssAAAAAAIA0WrTzjF76eWuiUEKSzkbc0Es/b9WinWcy7N5ffPGFnn32WT333HOqWLGixowZo+LFi2v8+PFpvla6gonnn39ezZo109SpU/Xrr7+m51IAAAAAACCV4uKten/+btlbtJEw9v783RmyrCMmJkZbtmxR69atE423bt1aa9euTfP10rWU48SJE/rmm2/0wgsvqFevXpo9e7aeeOIJVahQQV5eXvd8PL0pAAAAAABIu41HLiWZKXEnq6QzETe08cgl1S9dwKH3vnDhguLi4lSoUKFE44UKFbqvVg/pCiaCgoJksVgkSVarVX/88Yf++OOPVD3WYrEoNjY2PbcHAAAAACBHCr+afChxP+fdj4Q8IIHVak0ylhrpCiYSbmzvcwAAAAAAkDEKens69Ly08Pf3l6ura5LZEeHh4UlmUaRGuoKJSZMmpefhAAAAAADgPtQNzq/Cvp46G3HDbp8Ji6RAX0/VDc7v8Hu7u7urVq1aWrJkiTp37mwbX7JkiTp16pTm66UrmOjTp096Hg4AAAAAAO6Dq4tFwztU0ks/b5VFShROJCymGN6hklxd0r60IjVee+01PfXUU6pdu7bq16+vCRMm6Pjx4+rXr1+ar5XupRwAAAAAAMD52lYprPG9HtD783cnaoQZ6Oup4R0qqW2Vwhl27x49eujixYsaOXKkzpw5oypVqujPP/9UyZIl03wti5XGEMggkZGR8vX1VUREhHx8fMwuBwAAAACypbh4qzYeuaTwqzdU0NtYvpFRMyUyAjMmAAAAAADIwlxdLA7fEtSZ0hVMPPPMM/f9WIvFopCQkPTcHgAAAAAAZHHpWsrh4uJyX3uUJuxtGhcXd7+3RhbAUg4AAAAAwL2ka8ZEiRIl7hlMREVF6cKFC5KMWRL+/v7y8vJKz20BAAAAAEA2ka5g4ujRo6k679KlS5o2bZqGDx8uPz8/zZ07VxUqVEjPrQEAAAAAQDbg1F059uzZo/r16ytfvnzaunWr8uXL56xbwwQs5QAAAAAA3IuLM29WsWJFDRw4UMeOHdPnn3/uzFsDAAAAAIBMyKnBhCS1atVKkjRr1ixn3xoAAAAAAGQyTg8m8ubNK0k6fvy4s28NAAAAAAAyGacHE6GhoZKkXLlyOfvWAAAAAAAgk3FqMHHkyBGNGDFCFotFNWrUcOatAQAAAADInuLjpCOrpB2/G/+Nj8vwW/7777/q0KGDihQpIovFojlz5tz3tdK1XejUqVPveU58fLwuX76szZs3a+7cuYqOjpbFYlG/fv3Sc2sAAAAAALB7nrToLSny9O0xnyJS2/9JlTpm2G2joqJUvXp1Pf300+ratWu6rpWu7UJdXFxksVhSfX7CrV599VV9+eWX93tbZBFsFwoAAAAAGWj3PGlGb0l3/1r/3+/p3admaDhhu5vFotmzZ+vRRx+9r8eneymH1WpN1Yevr686duyoRYsWEUoAAAAAAJAe8XHGTIkkoYRujy162ynLOtIrXUs5jhw5cs9zXFxc5O3tLT8/v/TcCgAAAAAAJDi2NvHyjSSsUuQp47zgxk4r636kK5goWbKko+oAAAAAAACpde2cY88zkdO3CwUAAAAAAOmUt5BjzzMRwQQAAAAAAFlNyQbG7htKbkMKi+RT1DgvkyOYAAAAAAAgq3FxNbYElZQ0nPjv67afGOdlgGvXriksLExhYWGSjB6UYWFhOn78eJqvla7tQhPExMTol19+0Zw5c7Rt2zZduHBB169fT/nGFotiY2PTe2tkYmwXCgAAAAAZbPc8Y3eOOxth+hQ1QokM3Cp0xYoVatasWZLxPn36aPLkyWm6VrqDif379+vRRx/Vvn37lJZLWSwWxcVl/m1LcP8IJgAAAADACeLjjN03rp0zekqUbJBhMyUyQrp25YiKilK7du105MgRubi4qFOnTgoICNAPP/wgi8Wid999V5cvX9bmzZu1fv16WSwW1a9fX61atXJU/QAAAAAA5Gwurpl+S9CUpGvGxOeff6433nhDrq6u+vvvv9W8eXPt2rVLVatWTTIjIiwsTL169dLevXs1ZswYDRgwwCHfADIvZkwAAAAAAO4lXc0v58+fL4vFou7du6t58+YpnlujRg0tX75cBQsW1GuvvaYtW7ak59YAAAAAACAbSFcwsXv3bklS586d7R6/ezJGQECAXnvtNcXGxmrs2LHpuTUAAAAAAMgG0hVMXLlyRZJUsmRJ25iHh4ft82vXriV5TMOGDSVJK1euTM+tAQAAAABANpCuYMLLy0uSscNGAj8/P9vn9vYvTTj37Nmz6bk1AAAAAADIBtIVTAQHB0uSTp++vV+qv7+/8ufPL0las2ZNksck9JZwd3dPz60BAAAAAEA2kK5gonbt2pKkzZs3Jxpv0aKFrFarRo8erYsXL9rGjx49qv/973+yWCyqUaNGem4NAAAAAACygXQFE61atZLVatW8efMSjQ8cOFCSdPjwYZUrV07dunXTww8/rOrVq+vkyZOSpBdeeCE9twYAAAAAANmAxXr31hlpEB0drfbt2ysuLk6TJ09W6dKlbcdGjBihkSNHGjf5r69Ewq2eeeYZ/fjjj+mpG1lAZGSkfH19FRERIR8fH7PLAQAAAABkQukKJu5l6dKl+vHHH7Vr1y7FxsaqbNmy6t27t7p27ZpRt0QmQjABAAAAALiXDA0mkLMRTAAAAAAA7sXN2Tc8fPiwVq9eLUnq3bu3s28PAAAAAAAyEacHE6tWrdLTTz8tFxcXggkAAAAAAHK4dO3KkR6sIAEAAAAAAKYFEwAAAAAAAAQTAAAAAADANAQTAAAAAADANAQTAAAAAADANAQTAAAAAADANAQTAAAAAADANAQTAAAAAADANG6pPXHkyJEOuWFYWJhDrgMAAAAAALI+i9VqtabmRBcXF1ksFofc1Gq1ymKxKC4uziHXQ+YUGRkpX19fRUREyMfHx+xyAAAAAACZUKpnTEhGoAAAAAAAAOAoqQ4mli9fnpF1AAAAAACAHCjVSzmAtGIpBwAAAADgXtiVAw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IZgAgAAAAAAmMbN7AIAAAAA5ExWq1WT1x7VT+uO6VzkDdUOyq/XW5dTtWJ+ZpcGwIksVqvVanYRyJ4iIyPl6+uriIgI+fj4mF0OAAAAMpkvl+zXV0sPJBrzcnfVvAGNVKZgXpOqAuBsLOUAAMCJjl6IUv9ftqrSsEWqO+offbpor27GxpldFgA43fWYOE1cfSTJeHRMnCatSToOIPtiKQcAAE5yJTpG3b9fp/CrNyUZL77HrTik45eiNfaJB0yuDk5z+ZgU+pMUeUYqUU+q2k3K5Wl2VYDTnY64rqs3Y+0eO3DumpOrkeLjrVq5/7x2n4lUyQJealM5ULlceR8XcAaCCQBA9nBul7RrtmS1SpU6SoWrm11REjM3n7SFEndauOOM/u9ClIL885hQFZzq8EppWg8p9rrxddjP0qYfpb4LJA9vc2sDnKyIb255e7jZDSfKFHLuMo6rN26pz8SN2nr8im2slH8eTXu+ngJ9CQ6BjEYECADI+tZ8LY1vIP07Wlr1mfR9E2nF/8yuKokD4Vftjlut0qHzzn93ECb4843boUSCM2HSxh9MKQcwU253Vz3dKDjJuJe7q55pGOTUWr5dfihRKCFJhy9E6YOFu51aB5BTEUwAADK/fYukie2k0WWlqY9KR1ffPnbluPTP8KSPWfGxdOGg00pMjXKF7L8jbrFIZQvybnm2d/mYdGGf/WMHlji3FiCTGNyyrIZ3qKRg/zzycnfVQ+UC9Ovz9VTGyT8T/9p5xu744l1nFR/PXgFARmMpBwAgc9s9V5rRR9J/LwwPh0tHV0m950pBjaT9f0vWeDsPtEr7/pT8Bzqz2hR1q1VcP646orORNxKNd6xeRCUKeJlUFZzGPa9kcbH/fGUZB3Ioi8WipxsG6+mGSWdOOJOLxWJ33CL74wAcixkTAIDMbeWnsoUSCeJjpX8/Mz53S2Htb0rHTODrlUsz+9XXozWKyDd3LhX1y61XW5TV6McyXz8MZIA8BaSybewfq9nLubUASOThqoXtjrevGigXF8IJIKNZrFYrc5OQISIjI+Xr66uIiAj5+PiYXQ6ArMhqld73s38sT0HpjQPS9cvSF5WlW1GJj7t6SIN3SnkLZniZQKpdOy/NeEo6vs742tVDajRIajbU1LKAnO56TJyenbJJaw9dtI1VCPTWT88+qABvj/u44BXJPY/kmstxRQLZGEs5AACZl8Ui5S8tXTqU9FiBMsZ/c+eTuk2S/nheuhlhjLl7S49+myiUuBkbp4Xbz2jnKWMbuEdrFpVvbl4wwsnyBkjPLJLO7jC2Cy36gJTH3+yqgBwvt7urpj1fT+sPX9SeM5EKKpBHD5ULSPtsif2LpX9GSOG7JA9fqVYfqcUwAgrgHpgxgQzDjAkADrF1qjTvlbsGLVLP36TybW8PxURJB5ca6/fLtEi0Zv9yVIx6/rBee8/e3hUjwNvjvwZrzt2SLts5sETaMlmKviQFN5EefFHyym92VchKrl+W1n0rHfzH+P+2Ri+peg+zqwLS7tQWKaS1sdzwTnVflNp/ak5NQBZBMIEMQzABwGG2TpVWjzFmThSsLD30plT50VQ//MMFu/Xj6iNJxh8qF6Apz9R1XJ2Ocv2ytH2GdPmoVLi6VLmz5HYfU4kz2vrx0qK3E4/5l5eeWyJ5+ppTE7KWmGjpxxZS+F1bMjYcJLV635SSgPs260Vp+29Jx91yS/+3X/Lk9XCyTodJh1cYwXalR/mzyoFYygEAyPwe6G18WK3G8o40Wro33O74vwfO62ZsnDzcXNNboeOE75WmPCJFnb89tvYbqc/8zDUTISZKWv5R0vEL+4wgqcHds1wAO7b/ljSUkIwZFPX70yMGWcuVY/bHY69L18Kz7y/bFw5IJzdJvsWkoMZp+3faapXmDzT+3Uiw+F3piZlSiQcdXysyrRy7K0ffvn316KOPJhr7/fff5enpqU8/NaZaRUVF6a233lKpUqXk6empgIAANW3aVAsWLEj0uIMHD+rpp59WsWLF5OHhoeDgYPXs2VObN29O0/3vFhoaqm7duqlQoULy9PRUuXLl9Pzzz2v//v3JPmbEiBGqUKGC8uTJo3z58qlly5basGFDonMOHTqkzp07KyAgQD4+PurevbvOnTtn93ovvPCCXF1d9dtvdtJfAHC2+wglJMnDzf4/d+6uLnK9z2tmmEVvJw4lJOncTmn1l+bUk5xzu6WbkfaPHV/v3FqQdZ3cYn88/pZ0ZptzawHSq8gD9se9/CW/Es6txRni46U5/aWxtaU5L0lTOkjfNTb656TW3gWJQwlJuhEhzX7BCC2QY+TYYOJuP/74o5588kmNHTtWb775piSpX79+mjNnjsaOHau9e/dq0aJF6tq1qy5evN2td/PmzapVq5b279+v77//Xrt379bs2bNVoUIFvf766/ddz4IFC1SvXj3dvHlTv/zyi/bs2aOffvpJvr6+eu+995J9XLly5TR27Fjt2LFDq1evVlBQkFq3bq3z540XuVFRUWrdurUsFouWLVumNWvWKCYmRh06dFB8fOJ91aOjozV9+nS98cYbCgkJue/vBQDM1uWBonbHO1QvIjfXTPRP4a0bxlRWe/b95dRS7sm7kKRkQh3vQKeWgizM1/7/m5IknxSOAZlRvZckrwJJxx96S3Jzd349GW3rZCns58Rj53ZICwYnPTc+Trp1Pen47rn2r335qHQmLJ0FIithKYekTz/9VMOGDdO0adPUtWtX2/j8+fP11VdfqX379pKkoKAg1apVy3bcarWqb9++Klu2rFatWiUXl9svbmvUqKFXX331vuqJjo7W008/rfbt22v27Nm28eDgYD344IO6cuVKso994oknEn39xRdfKCQkRNu3b1eLFi20Zs0aHT16VKGhoba+D5MmTVL+/Pm1bNkytWzZ0vbYmTNnqlKlShoyZIgKFy6so0ePKigo6L6+JwAw0zMNg7X7dKTmhJ22jdUNyq/3Hq5kYlV2uLhKru5S3M2kx3J5Or+elPiVkMq1lfbfFZi45JJqPW1OTch6aj5lLNuIuZZ4PPghqVAm+/8TuBe/4tJz/xgz3I6vN0LaOs9LlTqaXVnG2D7T/viBv43tUnP7GWHEkuFS2C/G/+cl6kutP5SK1f7v5BRmLVoy0RsHyHA5/m/77bff1gcffKAFCxYkCiUkKTAwUH/++aeuXr1q97FhYWHatWuXXn/99UShRAI/P7/7qunvv//WhQsXbDM37ve6MTExmjBhgnx9fVW9enVJ0s2bN2WxWOThcbuJmqenp1xcXLR69epEjw8JCVGvXr3k6+ur9u3ba9KkSSne7+bNm4qMjEz0AQCZgZuri8Y8XlP/vPaQvnq8hub0b6gZ/erL1yuTbd/mmkuq0sX+sWqPO7eW1Oj8ndGY0/Jfj458QVL3KVJgFVPLQhbiV1x68ncpsJrxtUsuqUpXqdtkU8sC7lv+UlLHb6QBm4zeQNk1lJDsh+iSsTtWws4kc/tLG7+/HT4eXydN7SRd/q8fR+XO9q+Rv/TtnwvIEXJ0MPHXX3/pf//7n+bOnZtopkCCCRMmaO3atSpQoIDq1KmjwYMHa82aNbbjBw4ckCRVqFDBoXWl97oLFixQ3rx55enpqS+//FJLliyRv7+xR3q9evWUJ08evfXWW4qOjlZUVJTeeOMNxcfH68yZ2+vBDhw4oPXr16tHD2O7rl69emnSpElJlnvc6eOPP5avr6/to3jx4vdVPwBklDIF86pTjaKqUdzP/gnhe413dha+Lu3/25z1rW0+kko0uGPAYoQSD/Zzfi2SdOWEtGuOdGJj0mO5/YxfIN84KA0MlV4JlSo87OQCkeWVrC/1WyX93wHprSPSYxMzV6NXAPaVb29/vPiDUh7///79mJ30eMw1afNE4/MK7Y1ZJXfyKiB1/eG++0oha8rRwUS1atUUFBSkYcOG2Z0V0aRJEx0+fFhLly5V165dtWvXLjVu3FgffPCBJGMphyRZHPw/TXp3cG3WrJnCwsK0du1atW3bVt27d1d4uNGRPiAgQDNnztT8+fOVN29e23aeDzzwgFxdb3elDwkJUZs2bWyBRvv27RUVFaV//vkn2fsOGTJEERERto8TJ06k6/sAAKcK/UUaX19aM0ba9KM0rbv0+zNGcy9n8sovPfOX9NwyqWuI8a5bl+8lVxNWXy4aIn1VXZrZRwppJU1oJl210yzZK7/xLqGd2YNAquUtKHl4m11FymJvStt+kxa8Jv37mXT1rNkVAeap95JUvF7iMa8C0sOfG59fOW7MnrDn8tHbnz/8mfTyeqntJ1LnCdKgHVLRWvYfh2zLYk3vb8FZVN++fXXlyhV9/fXXatasmQIDA7Vo0SJ5e6f8D+KHH36okSNH6tq1a9q1a5ceeOABTZs2TT179ryv+8+ZMyfJsdmzZ6tLly5au3at6tevn6br2lO2bFk988wzGjJkSKLxCxcuyM3NTX5+fgoMDNTrr7+uN954Q3FxcSpevLjOnj2baIlKXFycunfvrunTp6fqvpGRkbbgI6GfBQDczWq16p894Vq655w8c7mqc82iqp7cjIaMcvOq9HlFKcbO0r0nZkjl2ji3nsxg22/S7BeTjpdrJz3BTk3IgW5EGrsO3NmQz8NH6vWHVLyuaWUBpoqPM5ozJ2wXWrWbMZtOkqIvSZ9XsL/ko8VwqfFrTi0VmVuOf2ujRIkSWrlypcLDw9W6det79kWoVKmSYmNjdePGDdWoUUOVKlXS559/bneJQ0pNKlPSunVr+fv727YtTe91rVarbt5M+gPB399ffn5+WrZsmcLDw9Wxo7EGLqGvRmhoqMLCwmwfM2fO1Jw5cxLtSgIA6WG1WvXqb2F6fupm/bbphCavPapO367RxNVHnFvIsbX2QwnJWNKRE21LJnw48LfxYhPIaTZ8l3SXgJuR0p//Z0o5QKbg4ipVfERq9b5U9/nboYRkzKarZ2cZok8xqVZfZ1WILIJdOSQVK1ZMK1asULNmzdS6dWv9/fff8vX1VdOmTdWzZ0/Vrl1bBQoU0O7duzV06FA1a9Ys0Y4WLVu2VJMmTTR06FBVqFBB165d0/z587V48WKtXLky2ftGREQoLCws0Vj+/PlVokQJ/fjjj+rWrZs6duyogQMHqkyZMrpw4YJmzJih48eP67ffkr5gjIqK0qhRo9SxY0cVLlxYFy9e1Lhx43Ty5El169bNdt6kSZNUsWJFBQQEaN26dXr11Vc1ePBglS9fXpKxjOPhhx+2NcxMULlyZQ0aNEg///zzfe84AgB3Wn3wguZtO51k/JNFe9W5ZlHly+Ok7dXc86ZwLI9zasgIZ7ZL53ZJ/mXv6ICeSrei7Y9b46XYG+mvDchqkgspz2wzlnSwTS6QVMv3jaV+W6ZI1y9LpZtLjV+njwySIJj4T9GiRbVy5Uo1a9ZMrVq10uLFi9WmTRtNmTJFQ4cOVXR0tIoUKaJHHnlEw4YNsz2ubt262rx5s0aNGqXnn39eFy5cUOHChdWgQQONGTMmxXuuWLFCNWvWTDTWp08fTZ48WZ06ddLatWv18ccf64knnlBkZKSKFy+u5s2b68MPP7R7PVdXV+3du1dTpkzRhQsXbE07V61apcqVK9vO27dvn4YMGaJLly4pKChI77zzjgYPNvYbPnfunBYuXKhp06Ylub7FYlGXLl0UEhJCMAHAIVbuO293PCY2XmsPXdTD1Qo7p5AS9aV8wdLlu2ZqWFyk6plwN4x7uXVDmtk38VaeQY2lx6dJnqlcWleujXRiQ9LxwtUlnyIOKRPIUty97I9bXCW3TLadL5BZWCzG7AhmSOAecmyPCWQ8ekwAsLl4SIo8LQVWTTTNc8w/+zXmnwN2HzL1mbpqUi7ASQVKOrtT+u0J6cp/W5jlyiO1/Viq1cd5NTjKslHSv3aWA9Z57nZTsnu5ec3Y0u3U5ttjHj5Sr1lS8TqOqRPISsJ+lebYmZZe4RHp8V+cXw8AZCMEE8gwBBMAdP2y9Puz0qGlxte5vIwpnE2MNdnHLkapxecrFRuf+J+ion659e+bzeTq4uStwuLjpWNrjK3MSjZM/eyCzOar6ok7nifw8JGGpGHHpNgYac88Y+aETxGp+hOSdyGHlQlkOYuGGr0mrHHG18XqGjOR8joxRAWAbIhgAhmGYAKAZvSRds9JOt7jF6NZlqQF20/r3Tk7dSX6liQpqICXxj1ZS5WKZMKfG1fPSevGGs0y8xaS6jwrlWlhdlVJfV5Bunom6birh/ReuPPrAbKTiFPSqS2Sb1G2NMyJTodJ26dLMVHGkrdy7dgqGXAAgglkGIIJIIeLviSNLnP7ncU7lWsrPXF76+Ebt+K0+ehl5XZ30QMl8slicfJMidS4dl76oZkUcdeMgw5fZb61swtekzaHJB2v3FnqNtnp5QBAtrDpR2nh/0m649enyl2kxyYavRQA3DfiPQBAxoi5Zj+UkIwlHnfwzOWqRmX9Vatk/swZSkjSxu+ThhKStOxDY8lDZtJ0iORfPvGYbwmp1Uhz6gGArO76Fenvd5UolJCkXbOkg0vNqAjIVtiVAwCQMfxKSP7lpAv7kx4r3dz59aSXvR0qJCnqvHTpsFSwgnPrSUneAKnfKmnXHOncTmO70CqPJb+rAAAgZUdXS7HX7R87sFgq29K59QDZDMEEACDjtP1E+rWnFHfz9lhARenBF82r6X75FLU/7pJLylvQubWkhpuHVL2HpB5mVwIAWZ+H9/0dA5AqBBMAgIxTpoX00lppyySjGWPxelKNJySPvGZXlnZ1npO2z0i6PKVqN8krvzk1AQCcI6iR5Ffy9pbSCSyuUvXHzakJyEZofokMQ/NLANnOrjnSkmHGC1NXD6lad6ndpyyRAICc4NwuaXovY/meJHn6Su0/M/4tAJAuBBPIMAQTALKl+Hgp8qTk6Sd58rMNAHIUq9XoORQTJZWoTzANOAhLOQAASAsXF6OxJwAg57FYpBL1zK4CyHbYLhQ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iGYAIAAAAAAJjGzewCkH1ZrVZJUmRkpMmVAAAAAIC5vL29ZbFYzC4jUyKYQIa5evWqJKl48eImVwIAAAAA5oqIiJCPj4/ZZWRKFmvC29qAg8XHx+v06dNOTQYjIyNVvHhxnThxgv/pkanxXEVWwvMVWQXPVWQVPFdzJmZMJI8ZE8gwLi4uKlasmCn39vHx4Yc8sgSeq8hKeL4iq+C5iqyC5ypgoPklAAAAAAAwDcEEAAAAAAAwDcEEshUPDw8NHz5cHh4eZpcCpIjnKrISnq/IKniuIqvguQokRvNLAAAAAABgGmZMAAAAAAAA0xBMAAAAAAAA0xBMAAAAAAAA0xBMAAAAAAAA0xBMIFsZN26cgoOD5enpqVq1amnVqlVml4Qc7OOPP1adOnXk7e2tggUL6tFHH9W+ffsSnWO1WjVixAgVKVJEuXPnVtOmTbVr1y6TKgYMH3/8sSwWiwYNGmQb47mKzOTUqVPq1auXChQoIC8vL9WoUUNbtmyxHef5iswgNjZW7777roKDg5U7d26VKlVKI0eOVHx8vO0cnquAgWAC2cb06dM1aNAgvfPOOwoNDVXjxo3Vrl07HT9+3OzSkEOtXLlS/fv31/r167VkyRLFxsaqdevWioqKsp3z6aef6osvvtDYsWO1adMmBQYGqlWrVrp69aqJlSMn27RpkyZMmKBq1aolGue5iszi8uXLatiwoXLlyqW//vpLu3fv1ueffy4/Pz/bOTxfkRn873//03fffaexY8dqz549+vTTTzV69Gh98803tnN4rgL/sQLZRN26da39+vVLNFahQgXr22+/bVJFQGLh4eFWSdaVK1darVarNT4+3hoYGGj95JNPbOfcuHHD6uvra/3uu+/MKhM52NWrV61ly5a1LlmyxPrQQw9ZX331VavVynMVmctbb71lbdSoUbLHeb4is3j44YetzzzzTKKxLl26WHv16mW1WnmuAndixgSyhZiYGG3ZskWtW7dONN66dWutXbvWpKqAxCIiIiRJ+fPnlyQdOXJEZ8+eTfS89fDw0EMPPcTzFqbo37+/Hn74YbVs2TLROM9VZCbz5s1T7dq11a1bNxUsWFA1a9bUDz/8YDvO8xWZRaNGjbR06VLt379fkrRt2zatXr1a7du3l8RzFbiTm9kFAI5w4cIFxcXFqVChQonGCxUqpLNnz5pUFXCb1WrVa6+9pkaNGqlKlSqSZHtu2nveHjt2zOk1Imf77bfftHXrVm3atCnJMZ6ryEwOHz6s8ePH67XXXtPQoUO1ceNGDRw4UB4eHurduzfPV2Qab731liIiIlShQgW5uroqLi5Oo0aNUs+ePSXxsxW4E8EEshWLxZLoa6vVmmQMMMOAAQO0fft2rV69Oskxnrcw24kTJ/Tqq69q8eLF8vT0TPY8nqvIDOLj41W7dm199NFHkqSaNWtq165dGj9+vHr37m07j+crzDZ9+nT9/PPPmjZtmipXrqywsDANGjRIRYoUUZ8+fWzn8VwFaH6JbMLf31+urq5JZkeEh4cnSaEBZ3vllVc0b948LV++XMWKFbONBwYGShLPW5huy5YtCg8PV61ateTm5iY3NzetXLlSX3/9tdzc3GzPR56ryAwKFy6sSpUqJRqrWLGirdk1P1uRWbzxxht6++239fjjj6tq1ap66qmnNHjwYH388ceSeK4CdyKYQLbg7u6uWrVqacmSJYnGlyxZogYNGphUFXI6q9WqAQMGaNasWVq2bJmCg4MTHQ8ODlZgYGCi521MTIxWrlzJ8xZO1aJFC+3YsUNhYWG2j9q1a+vJJ59UWFiYSpUqxXMVmUbDhg2TbL28f/9+lSxZUhI/W5F5REdHy8Ul8a9brq6utu1Cea4Ct7GUA9nGa6+9pqeeekq1a9dW/fr1NWHCBB0/flz9+vUzuzTkUP3799e0adM0d+5ceXt7294R8fX1Ve7cuWWxWDRo0CB99NFHKlu2rMqWLauPPvpIXl5eeuKJJ0yuHjmJt7e3rfdJgjx58qhAgQK2cZ6ryCwGDx6sBg0a6KOPPlL37t21ceNGTZgwQRMmTJAkfrYi0+jQoYNGjRqlEiVKqHLlygoNDdUXX3yhZ555RhLPVeBOBBPINnr06KGLFy9q5MiROnPmjKpUqaI///zT9g4K4Gzjx4+XJDVt2jTR+KRJk9S3b19J0ptvvqnr16/r5Zdf1uXLl/Xggw9q8eLF8vb2dnK1QMp4riKzqFOnjmbPnq0hQ4Zo5MiRCg4O1pgxY/Tkk0/azuH5iszgm2++0XvvvaeXX35Z4eHhKlKkiF588UUNGzbMdg7PVcBgsVqtVrOLAAAAAAAAORM9JgAAAAAAgGkIJgAAAAAAgGkIJgAAAAAAgGkIJgAAAAAAgGkIJgAAAAAAgGkIJgAAAAAAgGkIJgAAAAAAgGkIJgAAAAAAgGkIJgAAyMQmT54si8Uii8Wio0ePJjnet29fWSwWBQUFmVYDzDNixAjb3w0AAFkVwQQAABloxYoVtl8cU/MxefJks0vOMpo2bWr7c3N1ddWuXbtSPP/o0aO280eMGOGcIgEAwD0RTAAAAKfIyNkd8fHxhA0AAGRRbmYXAABATvHSSy/p5ZdfTvGcYsWKpemakydPZpbFf/744w9t27ZN1atXN7sUAACQBgQTAAA4ScGCBVWlShWzy8h2fHx8dOPGDcXExGjYsGGaO3eu2SUBAIA0YCkHAADI0vLly6fnnntOkjRv3jxt3rzZ5IoAAEBaEEwAAJCFpbZvw7x589SmTRv5+/vLy8tL5cqV0xtvvKGzZ89KkoKCgmSxWNS3b9973jM+Pl4TJkxQgwYNlC9fPuXJk0fVqlXTqFGjFB0dneT8hJ0jpkyZIkk6duyY3caf6fHOO+/I09NTkjRs2LD7ukZqdx+5s4mmvWU0d/+dnD17Vv/3f/+ncuXKycvLS0WLFlX37t2TNOs8evSoBg4cqHLlyil37twqVKiQnnzySR06dCjV38OVK1c0fPhwVa5cWXnz5lX+/PnVtGlT/fLLL6l6fGxsrEJCQtS+fXsVKVJEHh4e8vf3V5MmTTRmzBjduHEj2ccmNCNt2rSpJOnAgQMaMGCAypYtKy8vL3Z1AQAki6UcAABkY1arVS+99JK+//77ROMHDhzQZ599pp9//ll//vlnqq8XFRWlVq1aadmyZYnGd+zYoR07dmjevHlatmyZ8uTJ45D6U6tIkSJ68cUX9dVXX+mvv/7SunXrVL9+fafWYM+2bdvUtm1bWwAkSdevX9fMmTO1cOFC/f3332rUqJGWLVumLl26KCIiwnbejRs3NG3aNP31119atWqVKleunOK9jhw5olatWiUKMqKiorRy5UqtXLlSc+bM0a+//io3N/sv/w4dOqSOHTtq9+7dicYvXryoVatWadWqVRo3bpwWLlyosmXLpljL3Llz9eSTTyoqKirF8wAAkJgxAQBAtvbJJ5/YQolixYpp7Nix2rBhg/7991+98847ioiI0GOPPWZ3poM9L7zwglasWKE+ffpo4cKF2rJli2bPnm0LATZu3KgPP/ww0WNefvll7dixQ506dZJkhAgJQcadH+k1ZMgQeXl5SZLee++9dF8vvaKjo9W5c2fFxMToo48+0po1a7R+/XqNGDFC7u7uio6O1lNPPaWDBw+qc+fO8vb21ldffaX169dr9erVGjx4sCwWiy5fvqxnn332nvfr0aOHjhw5on79+umff/7Rpk2bFBISonLlykmSfv/9d7322mt2H3vmzBk1bNhQu3fvlre3t15//XX99ddf2rp1q5YvX277sz1w4IDatm2bKEC52/Hjx9WrVy95eXnpk08+sX3f33zzjfLmzXt/f5gAgGyNGRMAADhJeHi4du7cmezxggULqmDBgg6735kzZzRy5EhJUqlSpbRu3bpE12/cuLHat2+vZs2aKSYmJlXXXLt2rX766Sf16tXLNvbAAw+oXbt2ql27tnbu3KkffvhBH3zwge2d+YTvy8/PT5KUK1euDGkCWqhQIfXv31+jR4/W0qVL9e+//6pJkyYOv09qnT9/XlarVRs3blTp0qVt4w8++KACAgLUv39/HT16VA0aNFChQoW0Zs0aBQQE2M5r2LCh3NzcNHr0aG3YsEGhoaGqWbNmsvfbtGmTpk2bpp49e9rGateurW7duqlx48batm2bvv32Wz3//POqWrVqose+8MILOnfunIoXL64VK1aoVKlSiY43bdrUdp3Dhw/rs88+0wcffGC3jiNHjqhIkSJat26dSpQokej7BgDAHmZMAADgJOPHj1fVqlWT/Rg3bpxD7zdlyhRbT4Avv/zSbujRoEED9e/fP9XX7NKlS6JQIoGHh4cGDBggyZj6f/dyAGd58803be/KZ4ZZEx988EGiUCLB008/beuJcf78eX3zzTeJQokEL730ku3zVatWpXivRx55JFEokcDb21sTJkyQZPQH+e677xId37lzpxYsWCBJGjt2bJJQIkHNmjVtz5WJEyemWMsnn3ySKJQAACAlBBMAAGRTS5culSQVKFBADz/8cLLn9e7dO9XXfPLJJ5M9VqtWLdvnhw8fTvU1Hcnf318DBw6UJP3777/6559/TKlDkiwWi7p37273WO7cuW19GvLly6fWrVvbPS84OFje3t6S7v1n+vTTTyd7rG7durYeFXf/mSRsr+rl5ZXi80SSbQbK6dOndeLECbvnuLu7q1u3bileBwCAOxFMAADgJMOHD5fVak32Y8SIEQ69X8KykRo1asjV1TXZ86pWrSoPD49UXbNChQrJHsufP7/t86tXr6aySsf7v//7P/n6+koyd9aEv79/oj+TuyUsbSlTpkyKu5IknHevP9M6deqkeLxu3bqSjMandy7dSdheNTo6Wm5ubnZ3TEn4eOSRR2yPu7Oh553Kli1rmw0CAEBqEEwAAJBNXb58WZLu2bfC1dVV+fLlS9U1E5pL2uPicvtlRVxcXKqulxHy5cunwYMHS5LWr1+vv/76y5Q6Uvqzkm7/eaX2vHv9md7r77lQoUKSjJ1aEp4bktH75H4k1zA1tc8lAAAS0PwSAABkO4MHD9ZXX32ly5cva9iwYWrXrp3ZJWW4lGZdSEYgYU9C4BEcHKx58+al+n7BwcF2x1OanQMAgD0EEwAAZFP58uXT2bNn7/mOeFxcXKJ30LMDHx8f/d///Z/eeecdbd68WXPnzlX16tVTfMydMz7i4+OTPS8qKsphdTpSwq4ayUl4HlgslkSzGgoUKGB7fIUKFWy7qQAA4Cws5QAAIJtKaHYYFhaW4jKAHTt26ObNmxlez73e0Xe0gQMHyt/fX9Lt/h4pSWgyKSnFoGbfvn2OKdDBNm3alKrjZcuWlbu7u208YQvS6OhorVmzJuMKBAAgGQQTAABkUy1atJBkbN+5cOHCZM+bOnWqU+pJaIjojBBEkvLmzau33npLkrRt2zb98ccfKZ5/59KEhIaQ9kybNs0xBTrYlClTkj22efNmWzPUli1bJjrWqVMn2+effvppxhQHAEAKCCYAAMim+vTpY9ttY/DgwTp//nySc9atW6dvv/3WKfUULlxYkrGkwFm7dvTv31+BgYGSpP/9738pnlulShXbLhpjx461G6D8+uuv9ww4zDJv3jzNmDEjyfi1a9f0wgsvSDKWq7z44ouJjtepU8e2Xemff/6p4cOHp3ifo0eP6tdff3VQ1QAAEEwAAJBtFSlSxPZL5uHDh1WrVi2NGzdOmzZt0urVq/Xee++pRYsWKlKkiAICAiRl7HKLBg0aSDL6N/Tr10/r16/XgQMHdPDgQR08eDBD7pk7d269/fbbkqQLFy6keK6bm5vtF/idO3eqefPmmjt3rkJDQ/XXX3/pmWeeUa9evVS/fv0MqTW9ateurSeeeEL9+/fX8uXLtWXLFk2aNEm1a9dWaGioJCOoqVatWpLHTpo0yRYcjRw5UvXq1dOECRO0bt06hYaG6p9//tEXX3yh1q1bq0yZMpk2nAEAZE10NwIAIBt7++23dezYMX3//fc6ceKE+vfvn+i4v7+/Zs6cqS5duki6vdwiIzRv3lz16tXT+vXrNW3atCRLIu7VA+J+vfjiixo9erROnTp1z3Pfe+89rVixQuvXr9fatWv16KOPJjr+0EMPaezYsapatWqG1JoeM2bMUIsWLTRu3DiNGzcuyfGuXbvqiy++sPvYIkWKaN26derWrZs2bdqkDRs2aMOGDcney8fHx2F1AwDAjAkAALIxi8Wi7777TnPnzlXr1q2VP39+eXp6qkyZMho4cKBCQ0NVu3ZtRUZGSpJ8fX0zrBYXFxctXrxY7777rqpXr668efM6pSGmp6en3nnnnVSd6+XlpWXLlmnUqFGqWrWqcufOLR8fH9WpU0djx47V0qVLlTdv3gyu+P4EBwdry5YtGjp0qCpWrCgvLy/5+vqqSZMm+vnnn/X777+nuONGyZIltWHDBs2ePVuPP/64goOD5eXlpVy5cikgIEANGjTQ66+/rpUrVyokJMSJ3xkAILuzWDPq7QkAAJAlnDx50rbN5I8//qhnn33W5IoAAEBOwowJAAByuDsbGdarV8/ESgAAQE7EjAkAALKxqKgoRUZG2hob3i00NFQPPfSQrl69qlq1aqW4TSYAAEBGoPklAADZ2Pnz51WxYkU9+uijatu2rcqXLy8PDw+dPn1aixYtUkhIiK5fvy6LxZJsY0QAAICMxIwJAACysaNHjyo4ODjFc9zd3fXDDz+od+/eTqoKAADgNoIJAACysVu3bmn27Nn666+/tHnzZoWHh+vy5cvy8vJSUFCQWrZsqVdeeUUlS5Y0u1QAAJBDEUwAAAAAAADTsCsHAAAAAAAwDcEEAAAAAAAwDcEEAAAAAAAwDcEEAAAAAAAwDcEEAAAAAAAwDcEEAAAAAAAwDcEEAAAAAAAwDcEEAAAAAAAwzf8DxlKciooz6S8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2" y="1436417"/>
            <a:ext cx="8260758" cy="3912581"/>
          </a:xfrm>
          <a:prstGeom prst="rect">
            <a:avLst/>
          </a:prstGeom>
        </p:spPr>
      </p:pic>
      <p:sp>
        <p:nvSpPr>
          <p:cNvPr id="9" name="BlokTextu 8"/>
          <p:cNvSpPr txBox="1"/>
          <p:nvPr/>
        </p:nvSpPr>
        <p:spPr>
          <a:xfrm>
            <a:off x="3758339" y="5656241"/>
            <a:ext cx="4105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launches are from site CCAFS SLC 40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683432" y="5384071"/>
            <a:ext cx="790663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common launches are with payload up to 8000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36" y="1443605"/>
            <a:ext cx="10115550" cy="37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04343" y="5705906"/>
            <a:ext cx="8559969" cy="6393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success rate are orbits : ES-L1, GEO, HEO, SSO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85" y="1372376"/>
            <a:ext cx="9291234" cy="43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5550" y="5509647"/>
            <a:ext cx="11016450" cy="14955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increasing flight numbers (years)  more prominent type of orbits are reached.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Showing increasing experience of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delivery system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86" y="1354164"/>
            <a:ext cx="101536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51577" y="5279556"/>
            <a:ext cx="10515600" cy="18936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have more successful rate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86" y="1432881"/>
            <a:ext cx="10153650" cy="36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86628" y="5619576"/>
            <a:ext cx="9094660" cy="828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2013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of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launched increased systematically </a:t>
            </a: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36" y="1394040"/>
            <a:ext cx="9429750" cy="41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1510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KCS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358" y="1825625"/>
            <a:ext cx="52578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39645"/>
            <a:ext cx="9745589" cy="5766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31" y="2111221"/>
            <a:ext cx="10277959" cy="40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79495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 launched by NASA = 45596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543" y="1957952"/>
            <a:ext cx="852406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0205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= 2928.4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3" y="3170585"/>
            <a:ext cx="102393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96519" cy="11965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464499"/>
            <a:ext cx="116395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22400"/>
            <a:ext cx="10515600" cy="490728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6746"/>
            <a:ext cx="9745589" cy="7772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5" y="3053166"/>
            <a:ext cx="11029950" cy="2972407"/>
          </a:xfrm>
          <a:prstGeom prst="rect">
            <a:avLst/>
          </a:prstGeom>
        </p:spPr>
      </p:pic>
      <p:sp>
        <p:nvSpPr>
          <p:cNvPr id="6" name="BlokTextu 5"/>
          <p:cNvSpPr txBox="1"/>
          <p:nvPr/>
        </p:nvSpPr>
        <p:spPr>
          <a:xfrm>
            <a:off x="911375" y="2127262"/>
            <a:ext cx="1015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%</a:t>
            </a:r>
            <a:r>
              <a:rPr lang="en-US" dirty="0" err="1">
                <a:solidFill>
                  <a:srgbClr val="0948CB"/>
                </a:solidFill>
              </a:rPr>
              <a:t>sql</a:t>
            </a:r>
            <a:r>
              <a:rPr lang="en-US" dirty="0">
                <a:solidFill>
                  <a:srgbClr val="0948CB"/>
                </a:solidFill>
              </a:rPr>
              <a:t> select distinct </a:t>
            </a:r>
            <a:r>
              <a:rPr lang="en-US" dirty="0" err="1">
                <a:solidFill>
                  <a:srgbClr val="0948CB"/>
                </a:solidFill>
              </a:rPr>
              <a:t>Booster_Version</a:t>
            </a:r>
            <a:r>
              <a:rPr lang="en-US" dirty="0">
                <a:solidFill>
                  <a:srgbClr val="0948CB"/>
                </a:solidFill>
              </a:rPr>
              <a:t> from SPACEXTABLE where </a:t>
            </a:r>
            <a:r>
              <a:rPr lang="en-US" dirty="0" err="1">
                <a:solidFill>
                  <a:srgbClr val="0948CB"/>
                </a:solidFill>
              </a:rPr>
              <a:t>Landing_Outcome</a:t>
            </a:r>
            <a:r>
              <a:rPr lang="en-US" dirty="0">
                <a:solidFill>
                  <a:srgbClr val="0948CB"/>
                </a:solidFill>
              </a:rPr>
              <a:t> = 'Success (drone ship)' and PAYLOAD_MASS__KG_ between 4000 and 6000</a:t>
            </a:r>
            <a:endParaRPr lang="sk-SK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836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query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33" y="2421044"/>
            <a:ext cx="81438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6673" y="1515659"/>
            <a:ext cx="10342275" cy="5766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list of the booster version which have carried maximum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2092271"/>
            <a:ext cx="9182100" cy="44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4956"/>
            <a:ext cx="9745589" cy="80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2286000"/>
            <a:ext cx="10405013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783975" cy="81204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69536"/>
            <a:ext cx="10350023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74035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Position of launch sites on map with markers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Position of launch sites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292" y="1477888"/>
            <a:ext cx="6913051" cy="48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0877"/>
            <a:ext cx="3073570" cy="47660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Launches are grouped to clusters are labeled by green marker for success and red for failure 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Success/Failure launches for each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08" y="1410877"/>
            <a:ext cx="7349103" cy="46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269386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Nearest landing strips (in km) and shorelines for launch site CCAFS SLC-40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Nearest landing strips and shoreline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841" y="1402597"/>
            <a:ext cx="7291951" cy="50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34886"/>
            <a:ext cx="10874074" cy="40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GB" sz="1600" b="0" dirty="0">
                <a:solidFill>
                  <a:srgbClr val="ABB2BF"/>
                </a:solidFill>
                <a:effectLst/>
                <a:latin typeface="Abadi" panose="020B0604020104020204"/>
              </a:rPr>
              <a:t>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 X for a rocket launch. </a:t>
            </a:r>
            <a:r>
              <a:rPr lang="en-GB" sz="1600" b="0" dirty="0" smtClean="0">
                <a:solidFill>
                  <a:srgbClr val="ABB2BF"/>
                </a:solidFill>
                <a:effectLst/>
                <a:latin typeface="Abadi" panose="020B0604020104020204"/>
              </a:rPr>
              <a:t>This project is focusing  to predict success of first stage landing with machine learning approach</a:t>
            </a:r>
            <a:endParaRPr lang="en-GB" sz="1600" b="0" dirty="0">
              <a:solidFill>
                <a:srgbClr val="ABB2BF"/>
              </a:solidFill>
              <a:effectLst/>
              <a:latin typeface="Abadi" panose="020B0604020104020204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600" dirty="0" smtClean="0">
                <a:solidFill>
                  <a:srgbClr val="ABB2BF"/>
                </a:solidFill>
                <a:latin typeface="Abadi" panose="020B0604020104020204"/>
              </a:rPr>
              <a:t>What are the factors for successful landing 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600" dirty="0" smtClean="0">
                <a:solidFill>
                  <a:srgbClr val="ABB2BF"/>
                </a:solidFill>
                <a:latin typeface="Abadi" panose="020B0604020104020204"/>
              </a:rPr>
              <a:t>Statistics of landings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40022" y="5617154"/>
            <a:ext cx="9745589" cy="5533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KCS LC-39A has the most successful rate with 41.7%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Launches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85" y="1441342"/>
            <a:ext cx="11125826" cy="38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7468" y="5514128"/>
            <a:ext cx="10551583" cy="10228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76.9% success rate and failure rate 23.1%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Successful Launch for Specific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75" y="1451202"/>
            <a:ext cx="11313072" cy="369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3310" y="5684703"/>
            <a:ext cx="10414662" cy="8633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show success/failure (class)  for each booster version and how much payload they were carrying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41" y="1428569"/>
            <a:ext cx="11222816" cy="40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206943"/>
            <a:ext cx="10876966" cy="728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Three best performing models are  LR, SVM and KNN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305" y="2177670"/>
            <a:ext cx="5313306" cy="2549314"/>
          </a:xfrm>
          <a:prstGeom prst="rect">
            <a:avLst/>
          </a:prstGeom>
        </p:spPr>
      </p:pic>
      <p:graphicFrame>
        <p:nvGraphicFramePr>
          <p:cNvPr id="6" name="Graf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1195419"/>
              </p:ext>
            </p:extLst>
          </p:nvPr>
        </p:nvGraphicFramePr>
        <p:xfrm>
          <a:off x="1028054" y="21776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8272"/>
            <a:ext cx="9477960" cy="80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my problem I have 3 best models not only one and final results are confusing: no number for did not land , land in Landed idk why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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9327"/>
            <a:ext cx="2961029" cy="2534012"/>
          </a:xfrm>
          <a:prstGeom prst="rect">
            <a:avLst/>
          </a:prstGeom>
        </p:spPr>
      </p:pic>
      <p:pic>
        <p:nvPicPr>
          <p:cNvPr id="3" name="Obrázo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962" y="2859437"/>
            <a:ext cx="3028502" cy="2563902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811" y="2851376"/>
            <a:ext cx="3021596" cy="2588982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049" y="2859437"/>
            <a:ext cx="3003428" cy="2563902"/>
          </a:xfrm>
          <a:prstGeom prst="rect">
            <a:avLst/>
          </a:prstGeom>
        </p:spPr>
      </p:pic>
      <p:sp>
        <p:nvSpPr>
          <p:cNvPr id="8" name="BlokTextu 7"/>
          <p:cNvSpPr txBox="1"/>
          <p:nvPr/>
        </p:nvSpPr>
        <p:spPr>
          <a:xfrm>
            <a:off x="441434" y="5707117"/>
            <a:ext cx="1139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LR                                                    SVM                                                 Decision Tree                                            KNN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2103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0648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API 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(https://api.spacexdata.com/v4/rockets/) </a:t>
            </a:r>
            <a:endParaRPr lang="en-US" sz="80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Scarping </a:t>
            </a:r>
            <a:r>
              <a:rPr lang="en-US" sz="8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(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https://en.wikipedia.org/wiki/List_of_Falcon/_9/_and_Falcon_Heavy_launches)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Added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labels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into Training data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with 1 means the booster successfully landed 0 means it was unsuccessful.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0648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</a:t>
            </a:r>
            <a:r>
              <a:rPr lang="en-US" sz="8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were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normalized, divided in training and test data sets and evaluated by four different classification </a:t>
            </a:r>
            <a:r>
              <a:rPr lang="en-US" sz="8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models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: </a:t>
            </a:r>
            <a:r>
              <a:rPr lang="en-US" sz="8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regression</a:t>
            </a:r>
            <a:r>
              <a:rPr lang="en-US" sz="8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, SVM, Decision tree, KNN and evaluated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Datasets were collected from </a:t>
            </a:r>
            <a:r>
              <a:rPr lang="en-GB" sz="2400" dirty="0" err="1"/>
              <a:t>SpaceX</a:t>
            </a:r>
            <a:r>
              <a:rPr lang="en-GB" sz="2400" dirty="0"/>
              <a:t> API (https://api.spacexdata.com/v4/rockets/) </a:t>
            </a:r>
            <a:endParaRPr lang="en-GB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 smtClean="0"/>
              <a:t>and </a:t>
            </a:r>
            <a:r>
              <a:rPr lang="en-GB" sz="2400" dirty="0"/>
              <a:t>from Wikipedia (https://en.wikipedia.org/wiki/List_of_Falcon/_9/_and_Falcon_Heavy_launches), using web scraping technics.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66178" y="1596072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spacex_url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api.spacexdata.com/v4/launches/past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GitHub: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github.com/tomasa22/Coursera_IBM_Capstone/blob/main/jupyter-labs-spacex-data-collection-api.ipynb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409" y="1880077"/>
            <a:ext cx="2523963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80a141d-92ca-4d3d-9308-f7e7b1d44ce8"/>
    <ds:schemaRef ds:uri="155be751-a274-42e8-93fb-f39d3b9bccc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1439</Words>
  <Application>Microsoft Office PowerPoint</Application>
  <PresentationFormat>Širokouhlá</PresentationFormat>
  <Paragraphs>245</Paragraphs>
  <Slides>47</Slides>
  <Notes>6</Notes>
  <HiddenSlides>0</HiddenSlides>
  <MMClips>0</MMClips>
  <ScaleCrop>false</ScaleCrop>
  <HeadingPairs>
    <vt:vector size="6" baseType="variant">
      <vt:variant>
        <vt:lpstr>Použité písma</vt:lpstr>
      </vt:variant>
      <vt:variant>
        <vt:i4>8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Wingdings</vt:lpstr>
      <vt:lpstr>Custom Design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Kondela Tomáš Mgr.</cp:lastModifiedBy>
  <cp:revision>231</cp:revision>
  <dcterms:created xsi:type="dcterms:W3CDTF">2021-04-29T18:58:34Z</dcterms:created>
  <dcterms:modified xsi:type="dcterms:W3CDTF">2024-06-20T13:21:17Z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